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507" r:id="rId5"/>
    <p:sldId id="525" r:id="rId6"/>
    <p:sldId id="256" r:id="rId7"/>
    <p:sldId id="514" r:id="rId8"/>
    <p:sldId id="523" r:id="rId9"/>
    <p:sldId id="494" r:id="rId10"/>
    <p:sldId id="490" r:id="rId11"/>
    <p:sldId id="489" r:id="rId12"/>
    <p:sldId id="524" r:id="rId13"/>
    <p:sldId id="280" r:id="rId14"/>
    <p:sldId id="468"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A0000"/>
    <a:srgbClr val="1E5E91"/>
    <a:srgbClr val="7F888F"/>
    <a:srgbClr val="C815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2AF6C-AE56-4078-A41A-DB124CCED23E}" v="1" dt="2021-02-11T22:50:57.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18" autoAdjust="0"/>
  </p:normalViewPr>
  <p:slideViewPr>
    <p:cSldViewPr snapToGrid="0">
      <p:cViewPr varScale="1">
        <p:scale>
          <a:sx n="53" d="100"/>
          <a:sy n="53" d="100"/>
        </p:scale>
        <p:origin x="1660" y="6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0AAAF6-7BEF-4071-81BC-F5C21295C69A}" type="datetimeFigureOut">
              <a:rPr lang="en-US" smtClean="0"/>
              <a:t>2/12/2021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CF35C4-2960-4048-A503-4DFDCDEB2006}" type="slidenum">
              <a:rPr lang="en-US" smtClean="0"/>
              <a:t>‹#›</a:t>
            </a:fld>
            <a:endParaRPr lang="en-US"/>
          </a:p>
        </p:txBody>
      </p:sp>
    </p:spTree>
    <p:extLst>
      <p:ext uri="{BB962C8B-B14F-4D97-AF65-F5344CB8AC3E}">
        <p14:creationId xmlns:p14="http://schemas.microsoft.com/office/powerpoint/2010/main" val="75075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fld id="{B9CF35C4-2960-4048-A503-4DFDCDEB2006}" type="slidenum">
              <a:rPr lang="en-US" smtClean="0"/>
              <a:t>1</a:t>
            </a:fld>
            <a:endParaRPr lang="en-US"/>
          </a:p>
        </p:txBody>
      </p:sp>
    </p:spTree>
    <p:extLst>
      <p:ext uri="{BB962C8B-B14F-4D97-AF65-F5344CB8AC3E}">
        <p14:creationId xmlns:p14="http://schemas.microsoft.com/office/powerpoint/2010/main" val="404198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we demo this?</a:t>
            </a:r>
          </a:p>
        </p:txBody>
      </p:sp>
      <p:sp>
        <p:nvSpPr>
          <p:cNvPr id="4" name="Slide Number Placeholder 3"/>
          <p:cNvSpPr>
            <a:spLocks noGrp="1"/>
          </p:cNvSpPr>
          <p:nvPr>
            <p:ph type="sldNum" sz="quarter" idx="5"/>
          </p:nvPr>
        </p:nvSpPr>
        <p:spPr/>
        <p:txBody>
          <a:bodyPr/>
          <a:lstStyle/>
          <a:p>
            <a:fld id="{B9CF35C4-2960-4048-A503-4DFDCDEB2006}" type="slidenum">
              <a:rPr lang="en-US" smtClean="0"/>
              <a:t>5</a:t>
            </a:fld>
            <a:endParaRPr lang="en-US"/>
          </a:p>
        </p:txBody>
      </p:sp>
    </p:spTree>
    <p:extLst>
      <p:ext uri="{BB962C8B-B14F-4D97-AF65-F5344CB8AC3E}">
        <p14:creationId xmlns:p14="http://schemas.microsoft.com/office/powerpoint/2010/main" val="364265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will discuss here and we will do a screen share of his FAQ sheet.</a:t>
            </a:r>
          </a:p>
        </p:txBody>
      </p:sp>
      <p:sp>
        <p:nvSpPr>
          <p:cNvPr id="4" name="Slide Number Placeholder 3"/>
          <p:cNvSpPr>
            <a:spLocks noGrp="1"/>
          </p:cNvSpPr>
          <p:nvPr>
            <p:ph type="sldNum" sz="quarter" idx="5"/>
          </p:nvPr>
        </p:nvSpPr>
        <p:spPr/>
        <p:txBody>
          <a:bodyPr/>
          <a:lstStyle/>
          <a:p>
            <a:fld id="{B9CF35C4-2960-4048-A503-4DFDCDEB2006}" type="slidenum">
              <a:rPr lang="en-US" smtClean="0"/>
              <a:t>6</a:t>
            </a:fld>
            <a:endParaRPr lang="en-US"/>
          </a:p>
        </p:txBody>
      </p:sp>
    </p:spTree>
    <p:extLst>
      <p:ext uri="{BB962C8B-B14F-4D97-AF65-F5344CB8AC3E}">
        <p14:creationId xmlns:p14="http://schemas.microsoft.com/office/powerpoint/2010/main" val="116060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4938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eeting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A6E3-B056-844F-A496-89840B302598}"/>
              </a:ext>
            </a:extLst>
          </p:cNvPr>
          <p:cNvSpPr>
            <a:spLocks noGrp="1"/>
          </p:cNvSpPr>
          <p:nvPr>
            <p:ph type="title" hasCustomPrompt="1"/>
          </p:nvPr>
        </p:nvSpPr>
        <p:spPr>
          <a:xfrm>
            <a:off x="1562099" y="2111550"/>
            <a:ext cx="6221451" cy="1560682"/>
          </a:xfrm>
          <a:prstGeom prst="rect">
            <a:avLst/>
          </a:prstGeom>
        </p:spPr>
        <p:txBody>
          <a:bodyPr/>
          <a:lstStyle/>
          <a:p>
            <a:r>
              <a:rPr lang="en-US"/>
              <a:t>Meeting Name</a:t>
            </a:r>
          </a:p>
        </p:txBody>
      </p:sp>
    </p:spTree>
    <p:extLst>
      <p:ext uri="{BB962C8B-B14F-4D97-AF65-F5344CB8AC3E}">
        <p14:creationId xmlns:p14="http://schemas.microsoft.com/office/powerpoint/2010/main" val="114792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08" y="76201"/>
            <a:ext cx="6800849" cy="1025901"/>
          </a:xfrm>
        </p:spPr>
        <p:txBody>
          <a:bodyPr/>
          <a:lstStyle>
            <a:lvl1pPr>
              <a:defRPr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64307" y="1504949"/>
            <a:ext cx="8674894" cy="4438651"/>
          </a:xfrm>
        </p:spPr>
        <p:txBody>
          <a:bodyPr/>
          <a:lstStyle>
            <a:lvl1pPr>
              <a:buClr>
                <a:schemeClr val="bg1">
                  <a:lumMod val="50000"/>
                </a:schemeClr>
              </a:buClr>
              <a:defRPr baseline="0">
                <a:solidFill>
                  <a:schemeClr val="tx1">
                    <a:lumMod val="65000"/>
                    <a:lumOff val="35000"/>
                  </a:schemeClr>
                </a:solidFill>
              </a:defRPr>
            </a:lvl1pPr>
            <a:lvl2pPr>
              <a:buClr>
                <a:schemeClr val="bg1">
                  <a:lumMod val="50000"/>
                </a:schemeClr>
              </a:buClr>
              <a:defRPr baseline="0">
                <a:solidFill>
                  <a:schemeClr val="tx1">
                    <a:lumMod val="65000"/>
                    <a:lumOff val="35000"/>
                  </a:schemeClr>
                </a:solidFill>
              </a:defRPr>
            </a:lvl2pPr>
            <a:lvl3pPr>
              <a:buClr>
                <a:schemeClr val="bg1">
                  <a:lumMod val="50000"/>
                </a:schemeClr>
              </a:buClr>
              <a:defRPr baseline="0">
                <a:solidFill>
                  <a:schemeClr val="tx1">
                    <a:lumMod val="65000"/>
                    <a:lumOff val="35000"/>
                  </a:schemeClr>
                </a:solidFill>
              </a:defRPr>
            </a:lvl3pPr>
            <a:lvl4pPr>
              <a:buClr>
                <a:schemeClr val="bg1">
                  <a:lumMod val="50000"/>
                </a:schemeClr>
              </a:buClr>
              <a:defRPr baseline="0">
                <a:solidFill>
                  <a:schemeClr val="tx1">
                    <a:lumMod val="65000"/>
                    <a:lumOff val="35000"/>
                  </a:schemeClr>
                </a:solidFill>
              </a:defRPr>
            </a:lvl4pPr>
            <a:lvl5pPr>
              <a:buClr>
                <a:schemeClr val="bg1">
                  <a:lumMod val="50000"/>
                </a:schemeClr>
              </a:buClr>
              <a:defRPr baseline="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3F14FE7A-014E-4063-BDFD-5C814D6D3DA4}" type="datetime1">
              <a:rPr lang="en-US" smtClean="0"/>
              <a:t>2/12/2021</a:t>
            </a:fld>
            <a:endParaRPr lang="en-US"/>
          </a:p>
        </p:txBody>
      </p:sp>
      <p:sp>
        <p:nvSpPr>
          <p:cNvPr id="5" name="Rectangle 5"/>
          <p:cNvSpPr>
            <a:spLocks noGrp="1" noChangeArrowheads="1"/>
          </p:cNvSpPr>
          <p:nvPr>
            <p:ph type="ftr" sz="quarter" idx="11"/>
          </p:nvPr>
        </p:nvSpPr>
        <p:spPr>
          <a:xfrm>
            <a:off x="622301" y="6545880"/>
            <a:ext cx="2048575" cy="2286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1EA2E0B-9427-4AE9-8F97-CAAC0F9D7054}" type="slidenum">
              <a:rPr lang="en-US" smtClean="0"/>
              <a:t>‹#›</a:t>
            </a:fld>
            <a:endParaRPr lang="en-US"/>
          </a:p>
        </p:txBody>
      </p:sp>
    </p:spTree>
    <p:extLst>
      <p:ext uri="{BB962C8B-B14F-4D97-AF65-F5344CB8AC3E}">
        <p14:creationId xmlns:p14="http://schemas.microsoft.com/office/powerpoint/2010/main" val="24630769"/>
      </p:ext>
    </p:extLst>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923DCA0-6A2C-4F5B-8176-4C4E59C2D904}" type="datetime1">
              <a:rPr lang="en-US" smtClean="0"/>
              <a:t>2/12/2021</a:t>
            </a:fld>
            <a:endParaRPr lang="en-US"/>
          </a:p>
        </p:txBody>
      </p:sp>
      <p:sp>
        <p:nvSpPr>
          <p:cNvPr id="3" name="Rectangle 5"/>
          <p:cNvSpPr>
            <a:spLocks noGrp="1" noChangeArrowheads="1"/>
          </p:cNvSpPr>
          <p:nvPr>
            <p:ph type="ftr" sz="quarter" idx="11"/>
          </p:nvPr>
        </p:nvSpPr>
        <p:spPr>
          <a:xfrm>
            <a:off x="622301" y="6545880"/>
            <a:ext cx="2048575" cy="228600"/>
          </a:xfrm>
          <a:prstGeom prst="rect">
            <a:avLst/>
          </a:prstGeom>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1EA2E0B-9427-4AE9-8F97-CAAC0F9D7054}" type="slidenum">
              <a:rPr lang="en-US" smtClean="0"/>
              <a:t>‹#›</a:t>
            </a:fld>
            <a:endParaRPr lang="en-US"/>
          </a:p>
        </p:txBody>
      </p:sp>
    </p:spTree>
    <p:extLst>
      <p:ext uri="{BB962C8B-B14F-4D97-AF65-F5344CB8AC3E}">
        <p14:creationId xmlns:p14="http://schemas.microsoft.com/office/powerpoint/2010/main" val="3343754794"/>
      </p:ext>
    </p:extLst>
  </p:cSld>
  <p:clrMapOvr>
    <a:masterClrMapping/>
  </p:clrMapOvr>
  <p:transition spd="med">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_Slide">
    <p:spTree>
      <p:nvGrpSpPr>
        <p:cNvPr id="1" name=""/>
        <p:cNvGrpSpPr/>
        <p:nvPr/>
      </p:nvGrpSpPr>
      <p:grpSpPr>
        <a:xfrm>
          <a:off x="0" y="0"/>
          <a:ext cx="0" cy="0"/>
          <a:chOff x="0" y="0"/>
          <a:chExt cx="0" cy="0"/>
        </a:xfrm>
      </p:grpSpPr>
      <p:sp>
        <p:nvSpPr>
          <p:cNvPr id="7" name="Title Placeholder 16"/>
          <p:cNvSpPr>
            <a:spLocks noGrp="1"/>
          </p:cNvSpPr>
          <p:nvPr>
            <p:ph type="title" hasCustomPrompt="1"/>
          </p:nvPr>
        </p:nvSpPr>
        <p:spPr>
          <a:xfrm>
            <a:off x="409531" y="21846"/>
            <a:ext cx="8229600" cy="634975"/>
          </a:xfrm>
          <a:prstGeom prst="rect">
            <a:avLst/>
          </a:prstGeom>
        </p:spPr>
        <p:txBody>
          <a:bodyPr vert="horz" lIns="91440" tIns="45720" rIns="91440" bIns="45720" rtlCol="0" anchor="ctr">
            <a:noAutofit/>
          </a:bodyPr>
          <a:lstStyle>
            <a:lvl1pPr algn="l">
              <a:defRPr sz="3600"/>
            </a:lvl1pPr>
          </a:lstStyle>
          <a:p>
            <a:r>
              <a:rPr lang="en-US"/>
              <a:t>Header: Arial Black</a:t>
            </a:r>
          </a:p>
        </p:txBody>
      </p:sp>
      <p:sp>
        <p:nvSpPr>
          <p:cNvPr id="14" name="Text Placeholder 22"/>
          <p:cNvSpPr>
            <a:spLocks noGrp="1"/>
          </p:cNvSpPr>
          <p:nvPr>
            <p:ph type="body" sz="quarter" idx="16" hasCustomPrompt="1"/>
          </p:nvPr>
        </p:nvSpPr>
        <p:spPr>
          <a:xfrm>
            <a:off x="409531" y="918064"/>
            <a:ext cx="8411438" cy="5049837"/>
          </a:xfrm>
          <a:prstGeom prst="rect">
            <a:avLst/>
          </a:prstGeom>
        </p:spPr>
        <p:txBody>
          <a:bodyPr/>
          <a:lstStyle>
            <a:lvl1pPr marL="0" indent="0">
              <a:lnSpc>
                <a:spcPct val="120000"/>
              </a:lnSpc>
              <a:buFont typeface="Wingdings" charset="2"/>
              <a:buNone/>
              <a:defRPr sz="2800" baseline="0">
                <a:solidFill>
                  <a:srgbClr val="000000"/>
                </a:solidFill>
              </a:defRPr>
            </a:lvl1pPr>
            <a:lvl2pPr marL="457200" indent="-457200">
              <a:lnSpc>
                <a:spcPct val="120000"/>
              </a:lnSpc>
              <a:buFont typeface="Arial" panose="020B0604020202020204" pitchFamily="34" charset="0"/>
              <a:buChar char="•"/>
              <a:defRPr sz="2400" baseline="0">
                <a:solidFill>
                  <a:srgbClr val="000000"/>
                </a:solidFill>
              </a:defRPr>
            </a:lvl2pPr>
            <a:lvl3pPr marL="688975" indent="-342900">
              <a:lnSpc>
                <a:spcPct val="120000"/>
              </a:lnSpc>
              <a:buFont typeface="Arial" panose="020B0604020202020204" pitchFamily="34" charset="0"/>
              <a:buChar char="•"/>
              <a:defRPr sz="2000" baseline="0">
                <a:solidFill>
                  <a:srgbClr val="000000"/>
                </a:solidFill>
              </a:defRPr>
            </a:lvl3pPr>
            <a:lvl4pPr marL="966787" indent="-342900">
              <a:lnSpc>
                <a:spcPct val="120000"/>
              </a:lnSpc>
              <a:buFont typeface="Arial" panose="020B0604020202020204" pitchFamily="34" charset="0"/>
              <a:buChar char="•"/>
              <a:defRPr sz="2000" baseline="0">
                <a:solidFill>
                  <a:srgbClr val="000000"/>
                </a:solidFill>
              </a:defRPr>
            </a:lvl4pPr>
            <a:lvl5pPr marL="1255713" indent="-342900">
              <a:lnSpc>
                <a:spcPct val="120000"/>
              </a:lnSpc>
              <a:buFont typeface="Arial" panose="020B0604020202020204" pitchFamily="34" charset="0"/>
              <a:buChar char="•"/>
              <a:defRPr sz="1800" baseline="0">
                <a:solidFill>
                  <a:srgbClr val="000000"/>
                </a:solidFill>
              </a:defRPr>
            </a:lvl5pPr>
          </a:lstStyle>
          <a:p>
            <a:pPr lvl="0"/>
            <a:r>
              <a:rPr lang="en-US"/>
              <a:t>Arial </a:t>
            </a:r>
          </a:p>
          <a:p>
            <a:pPr lvl="1"/>
            <a:r>
              <a:rPr lang="en-US"/>
              <a:t>Arial</a:t>
            </a:r>
          </a:p>
          <a:p>
            <a:pPr lvl="2"/>
            <a:r>
              <a:rPr lang="en-US"/>
              <a:t>Arial </a:t>
            </a:r>
          </a:p>
          <a:p>
            <a:pPr lvl="3"/>
            <a:r>
              <a:rPr lang="en-US"/>
              <a:t>Arial </a:t>
            </a:r>
          </a:p>
          <a:p>
            <a:pPr lvl="4"/>
            <a:r>
              <a:rPr lang="en-US"/>
              <a:t>Arial </a:t>
            </a:r>
          </a:p>
        </p:txBody>
      </p:sp>
      <p:sp>
        <p:nvSpPr>
          <p:cNvPr id="15" name="Slide Number Placeholder 2"/>
          <p:cNvSpPr txBox="1"/>
          <p:nvPr userDrawn="1"/>
        </p:nvSpPr>
        <p:spPr>
          <a:xfrm>
            <a:off x="8612188" y="76201"/>
            <a:ext cx="461962" cy="207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defPPr>
              <a:defRPr lang="en-US"/>
            </a:defPPr>
            <a:lvl1pPr marL="0" algn="r" defTabSz="457200" rtl="0" eaLnBrk="0" latinLnBrk="0" hangingPunct="0">
              <a:defRPr sz="700" b="1" kern="1200" smtClean="0">
                <a:solidFill>
                  <a:srgbClr val="10101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66A406-2415-6345-AADB-0A35E6F3D7AC}" type="slidenum">
              <a:rPr lang="en-US" sz="700" smtClean="0"/>
              <a:t>‹#›</a:t>
            </a:fld>
            <a:endParaRPr lang="en-US" sz="700"/>
          </a:p>
        </p:txBody>
      </p:sp>
    </p:spTree>
    <p:extLst>
      <p:ext uri="{BB962C8B-B14F-4D97-AF65-F5344CB8AC3E}">
        <p14:creationId xmlns:p14="http://schemas.microsoft.com/office/powerpoint/2010/main" val="24685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D4B4-98BC-6E45-B1AB-3A50ADBD890B}"/>
              </a:ext>
            </a:extLst>
          </p:cNvPr>
          <p:cNvSpPr>
            <a:spLocks noGrp="1"/>
          </p:cNvSpPr>
          <p:nvPr>
            <p:ph type="title" hasCustomPrompt="1"/>
          </p:nvPr>
        </p:nvSpPr>
        <p:spPr>
          <a:xfrm>
            <a:off x="1562100" y="876300"/>
            <a:ext cx="6210300" cy="627334"/>
          </a:xfrm>
          <a:prstGeom prst="rect">
            <a:avLst/>
          </a:prstGeom>
        </p:spPr>
        <p:txBody>
          <a:bodyPr/>
          <a:lstStyle>
            <a:lvl1pPr>
              <a:defRPr sz="3200" b="1" i="0" baseline="0">
                <a:solidFill>
                  <a:srgbClr val="000000"/>
                </a:solidFill>
                <a:latin typeface="Arial" panose="020B0604020202020204" pitchFamily="34" charset="0"/>
                <a:cs typeface="Arial" panose="020B0604020202020204" pitchFamily="34" charset="0"/>
              </a:defRPr>
            </a:lvl1pPr>
          </a:lstStyle>
          <a:p>
            <a:r>
              <a:rPr lang="en-US"/>
              <a:t>Disclosure</a:t>
            </a:r>
          </a:p>
        </p:txBody>
      </p:sp>
      <p:sp>
        <p:nvSpPr>
          <p:cNvPr id="5" name="Text Placeholder 2">
            <a:extLst>
              <a:ext uri="{FF2B5EF4-FFF2-40B4-BE49-F238E27FC236}">
                <a16:creationId xmlns:a16="http://schemas.microsoft.com/office/drawing/2014/main" id="{C60C93F3-D907-D849-BDBA-F760A6DC904B}"/>
              </a:ext>
            </a:extLst>
          </p:cNvPr>
          <p:cNvSpPr>
            <a:spLocks noGrp="1"/>
          </p:cNvSpPr>
          <p:nvPr>
            <p:ph type="body" sz="quarter" idx="16" hasCustomPrompt="1"/>
          </p:nvPr>
        </p:nvSpPr>
        <p:spPr>
          <a:xfrm>
            <a:off x="1562100" y="1573092"/>
            <a:ext cx="6210300" cy="1120775"/>
          </a:xfrm>
          <a:prstGeom prst="rect">
            <a:avLst/>
          </a:prstGeom>
        </p:spPr>
        <p:txBody>
          <a:bodyPr vert="horz"/>
          <a:lstStyle>
            <a:lvl1pPr marL="0" indent="0">
              <a:buNone/>
              <a:defRPr sz="2000" baseline="0"/>
            </a:lvl1pPr>
          </a:lstStyle>
          <a:p>
            <a:pPr lvl="0"/>
            <a:r>
              <a:rPr lang="en-US"/>
              <a:t>Presenter’s Name/Subhead: Arial</a:t>
            </a:r>
          </a:p>
        </p:txBody>
      </p:sp>
    </p:spTree>
    <p:extLst>
      <p:ext uri="{BB962C8B-B14F-4D97-AF65-F5344CB8AC3E}">
        <p14:creationId xmlns:p14="http://schemas.microsoft.com/office/powerpoint/2010/main" val="187345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and Presen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2100" y="876300"/>
            <a:ext cx="6210300" cy="1560682"/>
          </a:xfrm>
          <a:prstGeom prst="rect">
            <a:avLst/>
          </a:prstGeom>
        </p:spPr>
        <p:txBody>
          <a:bodyPr/>
          <a:lstStyle>
            <a:lvl1pPr algn="l">
              <a:defRPr/>
            </a:lvl1pPr>
          </a:lstStyle>
          <a:p>
            <a:r>
              <a:rPr lang="en-US"/>
              <a:t>Title Slide: Arial Black</a:t>
            </a:r>
          </a:p>
        </p:txBody>
      </p:sp>
      <p:sp>
        <p:nvSpPr>
          <p:cNvPr id="4" name="Text Placeholder 2"/>
          <p:cNvSpPr>
            <a:spLocks noGrp="1"/>
          </p:cNvSpPr>
          <p:nvPr>
            <p:ph type="body" sz="quarter" idx="16" hasCustomPrompt="1"/>
          </p:nvPr>
        </p:nvSpPr>
        <p:spPr>
          <a:xfrm>
            <a:off x="1562100" y="2375980"/>
            <a:ext cx="6210300" cy="1120775"/>
          </a:xfrm>
          <a:prstGeom prst="rect">
            <a:avLst/>
          </a:prstGeom>
        </p:spPr>
        <p:txBody>
          <a:bodyPr vert="horz"/>
          <a:lstStyle>
            <a:lvl1pPr marL="0" indent="0">
              <a:buNone/>
              <a:defRPr baseline="0"/>
            </a:lvl1pPr>
          </a:lstStyle>
          <a:p>
            <a:pPr lvl="0"/>
            <a:r>
              <a:rPr lang="en-US"/>
              <a:t>Presenter’s Name/Subhead: Arial</a:t>
            </a:r>
          </a:p>
        </p:txBody>
      </p:sp>
      <p:sp>
        <p:nvSpPr>
          <p:cNvPr id="3" name="TextBox 2">
            <a:extLst>
              <a:ext uri="{FF2B5EF4-FFF2-40B4-BE49-F238E27FC236}">
                <a16:creationId xmlns:a16="http://schemas.microsoft.com/office/drawing/2014/main" id="{F9EF778C-04E7-5F44-865C-A390F58B0E90}"/>
              </a:ext>
            </a:extLst>
          </p:cNvPr>
          <p:cNvSpPr txBox="1"/>
          <p:nvPr userDrawn="1"/>
        </p:nvSpPr>
        <p:spPr>
          <a:xfrm>
            <a:off x="1562100" y="5430644"/>
            <a:ext cx="6210300" cy="369332"/>
          </a:xfrm>
          <a:prstGeom prst="rect">
            <a:avLst/>
          </a:prstGeom>
          <a:noFill/>
        </p:spPr>
        <p:txBody>
          <a:bodyPr wrap="square" rtlCol="0">
            <a:spAutoFit/>
          </a:bodyPr>
          <a:lstStyle/>
          <a:p>
            <a:r>
              <a:rPr lang="en-US">
                <a:solidFill>
                  <a:srgbClr val="000000"/>
                </a:solidFill>
              </a:rPr>
              <a:t>Ameritas Immersion</a:t>
            </a:r>
          </a:p>
        </p:txBody>
      </p:sp>
    </p:spTree>
    <p:extLst>
      <p:ext uri="{BB962C8B-B14F-4D97-AF65-F5344CB8AC3E}">
        <p14:creationId xmlns:p14="http://schemas.microsoft.com/office/powerpoint/2010/main" val="10754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62100" y="876300"/>
            <a:ext cx="6210300" cy="1470025"/>
          </a:xfrm>
          <a:prstGeom prst="rect">
            <a:avLst/>
          </a:prstGeom>
        </p:spPr>
        <p:txBody>
          <a:bodyPr/>
          <a:lstStyle>
            <a:lvl1pPr>
              <a:defRPr sz="4000" baseline="0"/>
            </a:lvl1pPr>
          </a:lstStyle>
          <a:p>
            <a:r>
              <a:rPr lang="en-US"/>
              <a:t>Section Header: Arial Black</a:t>
            </a:r>
          </a:p>
        </p:txBody>
      </p:sp>
      <p:sp>
        <p:nvSpPr>
          <p:cNvPr id="8" name="Subtitle 2"/>
          <p:cNvSpPr>
            <a:spLocks noGrp="1"/>
          </p:cNvSpPr>
          <p:nvPr>
            <p:ph type="subTitle" idx="1" hasCustomPrompt="1"/>
          </p:nvPr>
        </p:nvSpPr>
        <p:spPr>
          <a:xfrm>
            <a:off x="1562099" y="2298176"/>
            <a:ext cx="6210301" cy="1752600"/>
          </a:xfrm>
          <a:prstGeom prst="rect">
            <a:avLst/>
          </a:prstGeom>
        </p:spPr>
        <p:txBody>
          <a:bodyPr/>
          <a:lstStyle>
            <a:lvl1pPr marL="0" indent="0" algn="l">
              <a:buNone/>
              <a:defRPr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Arial</a:t>
            </a:r>
          </a:p>
        </p:txBody>
      </p:sp>
    </p:spTree>
    <p:extLst>
      <p:ext uri="{BB962C8B-B14F-4D97-AF65-F5344CB8AC3E}">
        <p14:creationId xmlns:p14="http://schemas.microsoft.com/office/powerpoint/2010/main" val="115676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10" name="Title Placeholder 16">
            <a:extLst>
              <a:ext uri="{FF2B5EF4-FFF2-40B4-BE49-F238E27FC236}">
                <a16:creationId xmlns:a16="http://schemas.microsoft.com/office/drawing/2014/main" id="{FF0D64E7-9F78-D84F-80A3-FF2445E80312}"/>
              </a:ext>
            </a:extLst>
          </p:cNvPr>
          <p:cNvSpPr>
            <a:spLocks noGrp="1"/>
          </p:cNvSpPr>
          <p:nvPr>
            <p:ph type="title" hasCustomPrompt="1"/>
          </p:nvPr>
        </p:nvSpPr>
        <p:spPr>
          <a:xfrm>
            <a:off x="1562100" y="884644"/>
            <a:ext cx="6210300" cy="634974"/>
          </a:xfrm>
          <a:prstGeom prst="rect">
            <a:avLst/>
          </a:prstGeom>
        </p:spPr>
        <p:txBody>
          <a:bodyPr vert="horz" lIns="91440" tIns="45720" rIns="91440" bIns="45720" rtlCol="0" anchor="ctr">
            <a:noAutofit/>
          </a:bodyPr>
          <a:lstStyle>
            <a:lvl1pPr algn="l">
              <a:defRPr sz="3600"/>
            </a:lvl1pPr>
          </a:lstStyle>
          <a:p>
            <a:r>
              <a:rPr lang="en-US"/>
              <a:t>Header: Arial Black</a:t>
            </a:r>
          </a:p>
        </p:txBody>
      </p:sp>
      <p:sp>
        <p:nvSpPr>
          <p:cNvPr id="11" name="Text Placeholder 22">
            <a:extLst>
              <a:ext uri="{FF2B5EF4-FFF2-40B4-BE49-F238E27FC236}">
                <a16:creationId xmlns:a16="http://schemas.microsoft.com/office/drawing/2014/main" id="{9E27DD14-9573-4445-8DEF-FB51068BE9AF}"/>
              </a:ext>
            </a:extLst>
          </p:cNvPr>
          <p:cNvSpPr>
            <a:spLocks noGrp="1"/>
          </p:cNvSpPr>
          <p:nvPr>
            <p:ph type="body" sz="quarter" idx="16" hasCustomPrompt="1"/>
          </p:nvPr>
        </p:nvSpPr>
        <p:spPr>
          <a:xfrm>
            <a:off x="1562100" y="1595821"/>
            <a:ext cx="6210300" cy="2850987"/>
          </a:xfrm>
          <a:prstGeom prst="rect">
            <a:avLst/>
          </a:prstGeom>
        </p:spPr>
        <p:txBody>
          <a:bodyPr/>
          <a:lstStyle>
            <a:lvl1pPr marL="0" indent="0">
              <a:lnSpc>
                <a:spcPct val="120000"/>
              </a:lnSpc>
              <a:buFont typeface="Arial" panose="020B0604020202020204" pitchFamily="34" charset="0"/>
              <a:buNone/>
              <a:defRPr sz="2800" baseline="0">
                <a:solidFill>
                  <a:srgbClr val="000000"/>
                </a:solidFill>
              </a:defRPr>
            </a:lvl1pPr>
            <a:lvl2pPr marL="342900" indent="-342900">
              <a:lnSpc>
                <a:spcPct val="120000"/>
              </a:lnSpc>
              <a:buFont typeface="Arial" panose="020B0604020202020204" pitchFamily="34" charset="0"/>
              <a:buChar char="•"/>
              <a:defRPr sz="2400" baseline="0">
                <a:solidFill>
                  <a:srgbClr val="000000"/>
                </a:solidFill>
              </a:defRPr>
            </a:lvl2pPr>
            <a:lvl3pPr marL="688975" indent="-342900">
              <a:lnSpc>
                <a:spcPct val="120000"/>
              </a:lnSpc>
              <a:buFont typeface="Arial" panose="020B0604020202020204" pitchFamily="34" charset="0"/>
              <a:buChar char="•"/>
              <a:defRPr sz="2000" baseline="0">
                <a:solidFill>
                  <a:srgbClr val="000000"/>
                </a:solidFill>
              </a:defRPr>
            </a:lvl3pPr>
            <a:lvl4pPr marL="966787" indent="-342900">
              <a:lnSpc>
                <a:spcPct val="120000"/>
              </a:lnSpc>
              <a:buFont typeface="Arial" panose="020B0604020202020204" pitchFamily="34" charset="0"/>
              <a:buChar char="•"/>
              <a:defRPr sz="2000" baseline="0">
                <a:solidFill>
                  <a:srgbClr val="000000"/>
                </a:solidFill>
              </a:defRPr>
            </a:lvl4pPr>
            <a:lvl5pPr marL="1198563" indent="-285750">
              <a:lnSpc>
                <a:spcPct val="120000"/>
              </a:lnSpc>
              <a:buFont typeface="Arial" panose="020B0604020202020204" pitchFamily="34" charset="0"/>
              <a:buChar char="•"/>
              <a:defRPr sz="1800" baseline="0">
                <a:solidFill>
                  <a:srgbClr val="000000"/>
                </a:solidFill>
              </a:defRPr>
            </a:lvl5pPr>
          </a:lstStyle>
          <a:p>
            <a:pPr lvl="0"/>
            <a:r>
              <a:rPr lang="en-US"/>
              <a:t>Arial</a:t>
            </a:r>
          </a:p>
          <a:p>
            <a:pPr lvl="1"/>
            <a:r>
              <a:rPr lang="en-US"/>
              <a:t>Arial</a:t>
            </a:r>
          </a:p>
          <a:p>
            <a:pPr lvl="2"/>
            <a:r>
              <a:rPr lang="en-US"/>
              <a:t>Arial</a:t>
            </a:r>
          </a:p>
          <a:p>
            <a:pPr lvl="3"/>
            <a:r>
              <a:rPr lang="en-US"/>
              <a:t>Arial</a:t>
            </a:r>
          </a:p>
          <a:p>
            <a:pPr lvl="4"/>
            <a:r>
              <a:rPr lang="en-US"/>
              <a:t>Arial</a:t>
            </a:r>
          </a:p>
        </p:txBody>
      </p:sp>
    </p:spTree>
    <p:extLst>
      <p:ext uri="{BB962C8B-B14F-4D97-AF65-F5344CB8AC3E}">
        <p14:creationId xmlns:p14="http://schemas.microsoft.com/office/powerpoint/2010/main" val="2863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Photos">
    <p:spTree>
      <p:nvGrpSpPr>
        <p:cNvPr id="1" name=""/>
        <p:cNvGrpSpPr/>
        <p:nvPr/>
      </p:nvGrpSpPr>
      <p:grpSpPr>
        <a:xfrm>
          <a:off x="0" y="0"/>
          <a:ext cx="0" cy="0"/>
          <a:chOff x="0" y="0"/>
          <a:chExt cx="0" cy="0"/>
        </a:xfrm>
      </p:grpSpPr>
      <p:sp>
        <p:nvSpPr>
          <p:cNvPr id="10" name="Title Placeholder 16">
            <a:extLst>
              <a:ext uri="{FF2B5EF4-FFF2-40B4-BE49-F238E27FC236}">
                <a16:creationId xmlns:a16="http://schemas.microsoft.com/office/drawing/2014/main" id="{FF0D64E7-9F78-D84F-80A3-FF2445E80312}"/>
              </a:ext>
            </a:extLst>
          </p:cNvPr>
          <p:cNvSpPr>
            <a:spLocks noGrp="1"/>
          </p:cNvSpPr>
          <p:nvPr>
            <p:ph type="title" hasCustomPrompt="1"/>
          </p:nvPr>
        </p:nvSpPr>
        <p:spPr>
          <a:xfrm>
            <a:off x="1562100" y="876300"/>
            <a:ext cx="4782139" cy="1019783"/>
          </a:xfrm>
          <a:prstGeom prst="rect">
            <a:avLst/>
          </a:prstGeom>
        </p:spPr>
        <p:txBody>
          <a:bodyPr vert="horz" lIns="91440" tIns="45720" rIns="91440" bIns="45720" rtlCol="0" anchor="ctr">
            <a:noAutofit/>
          </a:bodyPr>
          <a:lstStyle>
            <a:lvl1pPr algn="l">
              <a:defRPr sz="3600"/>
            </a:lvl1pPr>
          </a:lstStyle>
          <a:p>
            <a:r>
              <a:rPr lang="en-US"/>
              <a:t>Header: Arial Black</a:t>
            </a:r>
          </a:p>
        </p:txBody>
      </p:sp>
      <p:sp>
        <p:nvSpPr>
          <p:cNvPr id="11" name="Text Placeholder 22">
            <a:extLst>
              <a:ext uri="{FF2B5EF4-FFF2-40B4-BE49-F238E27FC236}">
                <a16:creationId xmlns:a16="http://schemas.microsoft.com/office/drawing/2014/main" id="{9E27DD14-9573-4445-8DEF-FB51068BE9AF}"/>
              </a:ext>
            </a:extLst>
          </p:cNvPr>
          <p:cNvSpPr>
            <a:spLocks noGrp="1"/>
          </p:cNvSpPr>
          <p:nvPr>
            <p:ph type="body" sz="quarter" idx="16" hasCustomPrompt="1"/>
          </p:nvPr>
        </p:nvSpPr>
        <p:spPr>
          <a:xfrm>
            <a:off x="1562100" y="1970053"/>
            <a:ext cx="4782139" cy="2850987"/>
          </a:xfrm>
          <a:prstGeom prst="rect">
            <a:avLst/>
          </a:prstGeom>
        </p:spPr>
        <p:txBody>
          <a:bodyPr/>
          <a:lstStyle>
            <a:lvl1pPr marL="0" indent="0">
              <a:lnSpc>
                <a:spcPct val="120000"/>
              </a:lnSpc>
              <a:buFont typeface="Arial" panose="020B0604020202020204" pitchFamily="34" charset="0"/>
              <a:buNone/>
              <a:defRPr sz="2800" baseline="0">
                <a:solidFill>
                  <a:srgbClr val="000000"/>
                </a:solidFill>
              </a:defRPr>
            </a:lvl1pPr>
            <a:lvl2pPr marL="342900" indent="-342900">
              <a:lnSpc>
                <a:spcPct val="120000"/>
              </a:lnSpc>
              <a:buFont typeface="Arial" panose="020B0604020202020204" pitchFamily="34" charset="0"/>
              <a:buChar char="•"/>
              <a:defRPr sz="2400" baseline="0">
                <a:solidFill>
                  <a:srgbClr val="000000"/>
                </a:solidFill>
              </a:defRPr>
            </a:lvl2pPr>
            <a:lvl3pPr marL="688975" indent="-342900">
              <a:lnSpc>
                <a:spcPct val="120000"/>
              </a:lnSpc>
              <a:buFont typeface="Arial" panose="020B0604020202020204" pitchFamily="34" charset="0"/>
              <a:buChar char="•"/>
              <a:defRPr sz="2000" baseline="0">
                <a:solidFill>
                  <a:srgbClr val="000000"/>
                </a:solidFill>
              </a:defRPr>
            </a:lvl3pPr>
            <a:lvl4pPr marL="966787" indent="-342900">
              <a:lnSpc>
                <a:spcPct val="120000"/>
              </a:lnSpc>
              <a:buFont typeface="Arial" panose="020B0604020202020204" pitchFamily="34" charset="0"/>
              <a:buChar char="•"/>
              <a:defRPr sz="2000" baseline="0">
                <a:solidFill>
                  <a:srgbClr val="000000"/>
                </a:solidFill>
              </a:defRPr>
            </a:lvl4pPr>
            <a:lvl5pPr marL="1198563" indent="-285750">
              <a:lnSpc>
                <a:spcPct val="120000"/>
              </a:lnSpc>
              <a:buFont typeface="Arial" panose="020B0604020202020204" pitchFamily="34" charset="0"/>
              <a:buChar char="•"/>
              <a:defRPr sz="1800" baseline="0">
                <a:solidFill>
                  <a:srgbClr val="000000"/>
                </a:solidFill>
              </a:defRPr>
            </a:lvl5pPr>
          </a:lstStyle>
          <a:p>
            <a:pPr lvl="0"/>
            <a:r>
              <a:rPr lang="en-US"/>
              <a:t>Arial</a:t>
            </a:r>
          </a:p>
          <a:p>
            <a:pPr lvl="1"/>
            <a:r>
              <a:rPr lang="en-US"/>
              <a:t>Arial</a:t>
            </a:r>
          </a:p>
          <a:p>
            <a:pPr lvl="2"/>
            <a:r>
              <a:rPr lang="en-US"/>
              <a:t>Arial</a:t>
            </a:r>
          </a:p>
          <a:p>
            <a:pPr lvl="3"/>
            <a:r>
              <a:rPr lang="en-US"/>
              <a:t>Arial</a:t>
            </a:r>
          </a:p>
          <a:p>
            <a:pPr lvl="4"/>
            <a:r>
              <a:rPr lang="en-US"/>
              <a:t>Arial</a:t>
            </a:r>
          </a:p>
        </p:txBody>
      </p:sp>
      <p:sp>
        <p:nvSpPr>
          <p:cNvPr id="5" name="Picture Placeholder 4">
            <a:extLst>
              <a:ext uri="{FF2B5EF4-FFF2-40B4-BE49-F238E27FC236}">
                <a16:creationId xmlns:a16="http://schemas.microsoft.com/office/drawing/2014/main" id="{4B97840E-67CD-CB4B-8F3A-5CD468BBCA58}"/>
              </a:ext>
            </a:extLst>
          </p:cNvPr>
          <p:cNvSpPr>
            <a:spLocks noGrp="1"/>
          </p:cNvSpPr>
          <p:nvPr>
            <p:ph type="pic" sz="quarter" idx="17"/>
          </p:nvPr>
        </p:nvSpPr>
        <p:spPr>
          <a:xfrm>
            <a:off x="6419655" y="876300"/>
            <a:ext cx="2300484" cy="1546225"/>
          </a:xfrm>
          <a:prstGeom prst="rect">
            <a:avLst/>
          </a:prstGeom>
          <a:solidFill>
            <a:schemeClr val="bg1">
              <a:lumMod val="65000"/>
            </a:schemeClr>
          </a:solidFill>
        </p:spPr>
        <p:txBody>
          <a:bodyPr/>
          <a:lstStyle>
            <a:lvl1pPr marL="0" indent="0">
              <a:buFontTx/>
              <a:buNone/>
              <a:defRPr sz="1400">
                <a:solidFill>
                  <a:sysClr val="windowText" lastClr="000000"/>
                </a:solidFill>
              </a:defRPr>
            </a:lvl1pPr>
          </a:lstStyle>
          <a:p>
            <a:endParaRPr lang="en-US"/>
          </a:p>
        </p:txBody>
      </p:sp>
      <p:sp>
        <p:nvSpPr>
          <p:cNvPr id="8" name="Picture Placeholder 4">
            <a:extLst>
              <a:ext uri="{FF2B5EF4-FFF2-40B4-BE49-F238E27FC236}">
                <a16:creationId xmlns:a16="http://schemas.microsoft.com/office/drawing/2014/main" id="{9A14A05D-F10B-B741-AA35-09F6E4098E18}"/>
              </a:ext>
            </a:extLst>
          </p:cNvPr>
          <p:cNvSpPr>
            <a:spLocks noGrp="1"/>
          </p:cNvSpPr>
          <p:nvPr>
            <p:ph type="pic" sz="quarter" idx="18"/>
          </p:nvPr>
        </p:nvSpPr>
        <p:spPr>
          <a:xfrm>
            <a:off x="6431658" y="2555843"/>
            <a:ext cx="2300484" cy="1546225"/>
          </a:xfrm>
          <a:prstGeom prst="rect">
            <a:avLst/>
          </a:prstGeom>
          <a:solidFill>
            <a:schemeClr val="bg1">
              <a:lumMod val="65000"/>
            </a:schemeClr>
          </a:solidFill>
        </p:spPr>
        <p:txBody>
          <a:bodyPr/>
          <a:lstStyle>
            <a:lvl1pPr marL="0" indent="0">
              <a:buNone/>
              <a:defRPr sz="1400"/>
            </a:lvl1pPr>
          </a:lstStyle>
          <a:p>
            <a:endParaRPr lang="en-US"/>
          </a:p>
        </p:txBody>
      </p:sp>
      <p:sp>
        <p:nvSpPr>
          <p:cNvPr id="9" name="Picture Placeholder 4">
            <a:extLst>
              <a:ext uri="{FF2B5EF4-FFF2-40B4-BE49-F238E27FC236}">
                <a16:creationId xmlns:a16="http://schemas.microsoft.com/office/drawing/2014/main" id="{C49E3751-495C-4340-8745-1BF97231F2BF}"/>
              </a:ext>
            </a:extLst>
          </p:cNvPr>
          <p:cNvSpPr>
            <a:spLocks noGrp="1"/>
          </p:cNvSpPr>
          <p:nvPr>
            <p:ph type="pic" sz="quarter" idx="19"/>
          </p:nvPr>
        </p:nvSpPr>
        <p:spPr>
          <a:xfrm>
            <a:off x="6419655" y="4263667"/>
            <a:ext cx="2300484" cy="1546225"/>
          </a:xfrm>
          <a:prstGeom prst="rect">
            <a:avLst/>
          </a:prstGeom>
          <a:solidFill>
            <a:schemeClr val="bg1">
              <a:lumMod val="65000"/>
            </a:schemeClr>
          </a:solidFill>
        </p:spPr>
        <p:txBody>
          <a:bodyPr/>
          <a:lstStyle>
            <a:lvl1pPr marL="0" indent="0">
              <a:buFontTx/>
              <a:buNone/>
              <a:defRPr sz="1400"/>
            </a:lvl1pPr>
          </a:lstStyle>
          <a:p>
            <a:endParaRPr lang="en-US"/>
          </a:p>
        </p:txBody>
      </p:sp>
    </p:spTree>
    <p:extLst>
      <p:ext uri="{BB962C8B-B14F-4D97-AF65-F5344CB8AC3E}">
        <p14:creationId xmlns:p14="http://schemas.microsoft.com/office/powerpoint/2010/main" val="208331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429C-EEF5-4F8E-B280-FB8BE1E139B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316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56618" y="1207229"/>
            <a:ext cx="4993884" cy="1560682"/>
          </a:xfrm>
          <a:prstGeom prst="rect">
            <a:avLst/>
          </a:prstGeom>
        </p:spPr>
        <p:txBody>
          <a:bodyPr vert="horz" lIns="91440" tIns="45720" rIns="91440" bIns="45720" rtlCol="0" anchor="ctr">
            <a:noAutofit/>
          </a:bodyPr>
          <a:lstStyle/>
          <a:p>
            <a:r>
              <a:rPr lang="en-US"/>
              <a:t>title of slide l/c: </a:t>
            </a:r>
            <a:r>
              <a:rPr lang="en-US" err="1"/>
              <a:t>arial</a:t>
            </a:r>
            <a:r>
              <a:rPr lang="en-US"/>
              <a:t> black 40</a:t>
            </a:r>
          </a:p>
        </p:txBody>
      </p:sp>
      <p:sp>
        <p:nvSpPr>
          <p:cNvPr id="19" name="Text Placeholder 18"/>
          <p:cNvSpPr>
            <a:spLocks noGrp="1"/>
          </p:cNvSpPr>
          <p:nvPr>
            <p:ph type="body" sz="quarter" idx="13" hasCustomPrompt="1"/>
          </p:nvPr>
        </p:nvSpPr>
        <p:spPr>
          <a:xfrm>
            <a:off x="956227" y="3269116"/>
            <a:ext cx="4994275" cy="1322388"/>
          </a:xfrm>
          <a:prstGeom prst="rect">
            <a:avLst/>
          </a:prstGeom>
        </p:spPr>
        <p:txBody>
          <a:bodyPr vert="horz"/>
          <a:lstStyle>
            <a:lvl1pPr>
              <a:defRPr baseline="0"/>
            </a:lvl1pPr>
          </a:lstStyle>
          <a:p>
            <a:pPr lvl="0"/>
            <a:r>
              <a:rPr lang="en-US"/>
              <a:t>Presenter’s Name/Sub Head: Arial 32</a:t>
            </a:r>
          </a:p>
        </p:txBody>
      </p:sp>
      <p:sp>
        <p:nvSpPr>
          <p:cNvPr id="21" name="Text Placeholder 20"/>
          <p:cNvSpPr>
            <a:spLocks noGrp="1"/>
          </p:cNvSpPr>
          <p:nvPr>
            <p:ph type="body" sz="quarter" idx="14" hasCustomPrompt="1"/>
          </p:nvPr>
        </p:nvSpPr>
        <p:spPr>
          <a:xfrm>
            <a:off x="956227" y="4591504"/>
            <a:ext cx="4994275" cy="1106487"/>
          </a:xfrm>
          <a:prstGeom prst="rect">
            <a:avLst/>
          </a:prstGeom>
        </p:spPr>
        <p:txBody>
          <a:bodyPr vert="horz"/>
          <a:lstStyle>
            <a:lvl1pPr>
              <a:defRPr sz="2400" baseline="0"/>
            </a:lvl1pPr>
            <a:lvl2pPr>
              <a:defRPr sz="2400"/>
            </a:lvl2pPr>
            <a:lvl3pPr>
              <a:defRPr sz="2400"/>
            </a:lvl3pPr>
          </a:lstStyle>
          <a:p>
            <a:pPr lvl="0"/>
            <a:r>
              <a:rPr lang="en-US"/>
              <a:t>Title or Sub-subhead: Arial 24</a:t>
            </a:r>
          </a:p>
        </p:txBody>
      </p:sp>
      <p:sp>
        <p:nvSpPr>
          <p:cNvPr id="2" name="Slide Number Placeholder 1"/>
          <p:cNvSpPr>
            <a:spLocks noGrp="1"/>
          </p:cNvSpPr>
          <p:nvPr>
            <p:ph type="sldNum" sz="quarter" idx="15"/>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fld id="{4566A406-2415-6345-AADB-0A35E6F3D7AC}" type="slidenum">
              <a:rPr kumimoji="0" lang="en-US" sz="7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rial"/>
              <a:ea typeface="+mn-ea"/>
              <a:cs typeface="+mn-cs"/>
            </a:endParaRPr>
          </a:p>
        </p:txBody>
      </p:sp>
      <p:sp>
        <p:nvSpPr>
          <p:cNvPr id="7" name="Date Placeholder 5"/>
          <p:cNvSpPr>
            <a:spLocks noGrp="1"/>
          </p:cNvSpPr>
          <p:nvPr>
            <p:ph type="dt" sz="half" idx="2"/>
          </p:nvPr>
        </p:nvSpPr>
        <p:spPr>
          <a:xfrm>
            <a:off x="1897737" y="6282085"/>
            <a:ext cx="829907" cy="365125"/>
          </a:xfrm>
          <a:prstGeom prst="rect">
            <a:avLst/>
          </a:prstGeom>
        </p:spPr>
        <p:txBody>
          <a:bodyPr vert="horz" lIns="91440" tIns="45720" rIns="91440" bIns="45720" rtlCol="0" anchor="ctr"/>
          <a:lstStyle>
            <a:lvl1pPr algn="l">
              <a:defRPr sz="100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49483444"/>
      </p:ext>
    </p:extLst>
  </p:cSld>
  <p:clrMapOvr>
    <a:masterClrMapping/>
  </p:clrMapOvr>
  <mc:AlternateContent xmlns:mc="http://schemas.openxmlformats.org/markup-compatibility/2006" xmlns:p14="http://schemas.microsoft.com/office/powerpoint/2010/main">
    <mc:Choice Requires="p14">
      <p:transition spd="slow" p14:dur="10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309" y="1324306"/>
            <a:ext cx="5850730" cy="1399847"/>
          </a:xfrm>
        </p:spPr>
        <p:txBody>
          <a:bodyPr>
            <a:normAutofit/>
          </a:bodyPr>
          <a:lstStyle>
            <a:lvl1pPr>
              <a:defRPr sz="2600" baseline="0">
                <a:solidFill>
                  <a:srgbClr val="E9292D"/>
                </a:solidFill>
              </a:defRPr>
            </a:lvl1pPr>
          </a:lstStyle>
          <a:p>
            <a:r>
              <a:rPr lang="en-US"/>
              <a:t>Click to edit Master title style</a:t>
            </a:r>
            <a:endParaRPr lang="en-US" dirty="0"/>
          </a:p>
        </p:txBody>
      </p:sp>
      <p:sp>
        <p:nvSpPr>
          <p:cNvPr id="3" name="Subtitle 2"/>
          <p:cNvSpPr>
            <a:spLocks noGrp="1"/>
          </p:cNvSpPr>
          <p:nvPr>
            <p:ph type="subTitle" idx="1"/>
          </p:nvPr>
        </p:nvSpPr>
        <p:spPr>
          <a:xfrm>
            <a:off x="164307" y="2847975"/>
            <a:ext cx="5850731" cy="2143125"/>
          </a:xfrm>
        </p:spPr>
        <p:txBody>
          <a:bodyPr/>
          <a:lstStyle>
            <a:lvl1pPr marL="0" indent="0" algn="l">
              <a:buNone/>
              <a:defRPr>
                <a:solidFill>
                  <a:schemeClr val="bg1">
                    <a:lumMod val="50000"/>
                  </a:schemeClr>
                </a:solidFill>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E7C994B0-891D-4257-AAEA-6C4733876E86}" type="datetime1">
              <a:rPr lang="en-US" smtClean="0"/>
              <a:t>2/12/2021</a:t>
            </a:fld>
            <a:endParaRPr lang="en-US"/>
          </a:p>
        </p:txBody>
      </p:sp>
      <p:sp>
        <p:nvSpPr>
          <p:cNvPr id="5" name="Rectangle 5"/>
          <p:cNvSpPr>
            <a:spLocks noGrp="1" noChangeArrowheads="1"/>
          </p:cNvSpPr>
          <p:nvPr>
            <p:ph type="ftr" sz="quarter" idx="11"/>
          </p:nvPr>
        </p:nvSpPr>
        <p:spPr>
          <a:ln/>
        </p:spPr>
        <p:txBody>
          <a:bodyPr/>
          <a:lstStyle>
            <a:lvl1pPr>
              <a:defRPr baseline="0">
                <a:solidFill>
                  <a:schemeClr val="bg1">
                    <a:lumMod val="50000"/>
                  </a:schemeClr>
                </a:solidFill>
              </a:defRPr>
            </a:lvl1pPr>
          </a:lstStyle>
          <a:p>
            <a:endParaRPr lang="en-US" dirty="0"/>
          </a:p>
        </p:txBody>
      </p:sp>
      <p:sp>
        <p:nvSpPr>
          <p:cNvPr id="6" name="Rectangle 6"/>
          <p:cNvSpPr>
            <a:spLocks noGrp="1" noChangeArrowheads="1"/>
          </p:cNvSpPr>
          <p:nvPr>
            <p:ph type="sldNum" sz="quarter" idx="12"/>
          </p:nvPr>
        </p:nvSpPr>
        <p:spPr>
          <a:ln/>
        </p:spPr>
        <p:txBody>
          <a:bodyPr/>
          <a:lstStyle>
            <a:lvl1pPr>
              <a:defRPr sz="500" baseline="0">
                <a:solidFill>
                  <a:schemeClr val="bg1">
                    <a:lumMod val="50000"/>
                  </a:schemeClr>
                </a:solidFill>
              </a:defRPr>
            </a:lvl1pPr>
          </a:lstStyle>
          <a:p>
            <a:fld id="{E1EA2E0B-9427-4AE9-8F97-CAAC0F9D7054}" type="slidenum">
              <a:rPr lang="en-US" smtClean="0"/>
              <a:t>‹#›</a:t>
            </a:fld>
            <a:endParaRPr lang="en-US"/>
          </a:p>
        </p:txBody>
      </p:sp>
    </p:spTree>
    <p:extLst>
      <p:ext uri="{BB962C8B-B14F-4D97-AF65-F5344CB8AC3E}">
        <p14:creationId xmlns:p14="http://schemas.microsoft.com/office/powerpoint/2010/main" val="614232477"/>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B5A1F-3FC7-5E42-8729-9169BB2C7CA3}"/>
              </a:ext>
            </a:extLst>
          </p:cNvPr>
          <p:cNvPicPr>
            <a:picLocks noChangeAspect="1"/>
          </p:cNvPicPr>
          <p:nvPr userDrawn="1"/>
        </p:nvPicPr>
        <p:blipFill>
          <a:blip r:embed="rId14"/>
          <a:stretch>
            <a:fillRect/>
          </a:stretch>
        </p:blipFill>
        <p:spPr>
          <a:xfrm>
            <a:off x="0" y="0"/>
            <a:ext cx="9144000" cy="5938886"/>
          </a:xfrm>
          <a:prstGeom prst="rect">
            <a:avLst/>
          </a:prstGeom>
        </p:spPr>
      </p:pic>
      <p:pic>
        <p:nvPicPr>
          <p:cNvPr id="14" name="Ameritas_Bison_Tag_white_PPT.png"/>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7468607" y="6188075"/>
            <a:ext cx="1363236" cy="517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096FA43-4511-7743-907D-192AF039E272}"/>
              </a:ext>
            </a:extLst>
          </p:cNvPr>
          <p:cNvSpPr/>
          <p:nvPr userDrawn="1"/>
        </p:nvSpPr>
        <p:spPr>
          <a:xfrm>
            <a:off x="0" y="5938886"/>
            <a:ext cx="9144000" cy="141403"/>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5E23771-60A3-469F-9B7C-E7DA444C30AB}"/>
              </a:ext>
            </a:extLst>
          </p:cNvPr>
          <p:cNvSpPr txBox="1"/>
          <p:nvPr userDrawn="1"/>
        </p:nvSpPr>
        <p:spPr>
          <a:xfrm>
            <a:off x="1754059" y="6532474"/>
            <a:ext cx="5837529" cy="261610"/>
          </a:xfrm>
          <a:prstGeom prst="rect">
            <a:avLst/>
          </a:prstGeom>
          <a:noFill/>
        </p:spPr>
        <p:txBody>
          <a:bodyPr wrap="square" rtlCol="0">
            <a:spAutoFit/>
          </a:bodyPr>
          <a:lstStyle/>
          <a:p>
            <a:pPr algn="ctr"/>
            <a:r>
              <a:rPr lang="en-US" sz="1100"/>
              <a:t>For internal use only.</a:t>
            </a:r>
          </a:p>
        </p:txBody>
      </p:sp>
    </p:spTree>
    <p:extLst>
      <p:ext uri="{BB962C8B-B14F-4D97-AF65-F5344CB8AC3E}">
        <p14:creationId xmlns:p14="http://schemas.microsoft.com/office/powerpoint/2010/main" val="3677406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457200" rtl="0" eaLnBrk="1" latinLnBrk="0" hangingPunct="1">
        <a:spcBef>
          <a:spcPct val="0"/>
        </a:spcBef>
        <a:buNone/>
        <a:defRPr sz="4400" kern="1200">
          <a:solidFill>
            <a:schemeClr val="bg2"/>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p15:clr>
            <a:srgbClr val="F26B43"/>
          </p15:clr>
        </p15:guide>
        <p15:guide id="2" pos="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C80F04-A3BE-0C4F-9142-03F5D1BF5847}"/>
              </a:ext>
            </a:extLst>
          </p:cNvPr>
          <p:cNvSpPr>
            <a:spLocks noGrp="1"/>
          </p:cNvSpPr>
          <p:nvPr>
            <p:ph type="body" sz="quarter" idx="16"/>
          </p:nvPr>
        </p:nvSpPr>
        <p:spPr>
          <a:xfrm>
            <a:off x="54494" y="6075917"/>
            <a:ext cx="3867485" cy="782083"/>
          </a:xfrm>
        </p:spPr>
        <p:txBody>
          <a:bodyPr/>
          <a:lstStyle/>
          <a:p>
            <a:r>
              <a:rPr lang="en-US" sz="2000" dirty="0">
                <a:solidFill>
                  <a:schemeClr val="tx1">
                    <a:lumMod val="75000"/>
                  </a:schemeClr>
                </a:solidFill>
              </a:rPr>
              <a:t>February 16th, 2021</a:t>
            </a:r>
          </a:p>
          <a:p>
            <a:endParaRPr lang="en-US" sz="2000" dirty="0"/>
          </a:p>
        </p:txBody>
      </p:sp>
      <p:sp>
        <p:nvSpPr>
          <p:cNvPr id="4" name="Rectangle 3">
            <a:extLst>
              <a:ext uri="{FF2B5EF4-FFF2-40B4-BE49-F238E27FC236}">
                <a16:creationId xmlns:a16="http://schemas.microsoft.com/office/drawing/2014/main" id="{02DFA104-7E10-4FBE-865C-4F5E52801DC3}"/>
              </a:ext>
            </a:extLst>
          </p:cNvPr>
          <p:cNvSpPr/>
          <p:nvPr/>
        </p:nvSpPr>
        <p:spPr>
          <a:xfrm>
            <a:off x="1562099" y="5493774"/>
            <a:ext cx="2139746" cy="309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AF98B5-C20B-486F-89F1-10AB74690FE9}"/>
              </a:ext>
            </a:extLst>
          </p:cNvPr>
          <p:cNvSpPr/>
          <p:nvPr/>
        </p:nvSpPr>
        <p:spPr>
          <a:xfrm>
            <a:off x="0" y="-660399"/>
            <a:ext cx="3921979" cy="6595532"/>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utoShape 2" descr="Sports College Alphabet Coloring | Free| College Sports| Numbers">
            <a:extLst>
              <a:ext uri="{FF2B5EF4-FFF2-40B4-BE49-F238E27FC236}">
                <a16:creationId xmlns:a16="http://schemas.microsoft.com/office/drawing/2014/main" id="{37AD59B7-6405-48F1-8089-A3CA7F6E4CC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E70648A7-3059-4E47-A5FB-403C8AF52683}"/>
              </a:ext>
            </a:extLst>
          </p:cNvPr>
          <p:cNvSpPr txBox="1"/>
          <p:nvPr/>
        </p:nvSpPr>
        <p:spPr>
          <a:xfrm>
            <a:off x="54494" y="1342408"/>
            <a:ext cx="3867485" cy="3416320"/>
          </a:xfrm>
          <a:prstGeom prst="rect">
            <a:avLst/>
          </a:prstGeom>
          <a:noFill/>
        </p:spPr>
        <p:txBody>
          <a:bodyPr wrap="square" rtlCol="0">
            <a:spAutoFit/>
          </a:bodyPr>
          <a:lstStyle/>
          <a:p>
            <a:r>
              <a:rPr lang="en-US" sz="3600" b="1" dirty="0">
                <a:solidFill>
                  <a:schemeClr val="bg1"/>
                </a:solidFill>
                <a:latin typeface="Arial Black" panose="020B0A04020102020204" pitchFamily="34" charset="0"/>
                <a:cs typeface="Calibri" panose="020F0502020204030204" pitchFamily="34" charset="0"/>
              </a:rPr>
              <a:t>Brought exclusively to NAIFA</a:t>
            </a:r>
          </a:p>
          <a:p>
            <a:r>
              <a:rPr lang="en-US" sz="3600" b="1" dirty="0">
                <a:solidFill>
                  <a:schemeClr val="bg1"/>
                </a:solidFill>
                <a:latin typeface="Arial Black" panose="020B0A04020102020204" pitchFamily="34" charset="0"/>
                <a:cs typeface="Calibri" panose="020F0502020204030204" pitchFamily="34" charset="0"/>
              </a:rPr>
              <a:t>Memphis/West TN by Ameritas</a:t>
            </a:r>
          </a:p>
        </p:txBody>
      </p:sp>
      <p:sp>
        <p:nvSpPr>
          <p:cNvPr id="10" name="TextBox 9">
            <a:extLst>
              <a:ext uri="{FF2B5EF4-FFF2-40B4-BE49-F238E27FC236}">
                <a16:creationId xmlns:a16="http://schemas.microsoft.com/office/drawing/2014/main" id="{4B4E54F6-6501-49C4-89A1-1E554EC05540}"/>
              </a:ext>
            </a:extLst>
          </p:cNvPr>
          <p:cNvSpPr txBox="1"/>
          <p:nvPr/>
        </p:nvSpPr>
        <p:spPr>
          <a:xfrm>
            <a:off x="4164521" y="415461"/>
            <a:ext cx="4979479" cy="5078313"/>
          </a:xfrm>
          <a:prstGeom prst="rect">
            <a:avLst/>
          </a:prstGeom>
          <a:noFill/>
        </p:spPr>
        <p:txBody>
          <a:bodyPr wrap="square" rtlCol="0">
            <a:spAutoFit/>
          </a:bodyPr>
          <a:lstStyle/>
          <a:p>
            <a:r>
              <a:rPr lang="en-US" sz="2400" b="1" dirty="0">
                <a:solidFill>
                  <a:srgbClr val="000000"/>
                </a:solidFill>
              </a:rPr>
              <a:t>The New IRC §7702 </a:t>
            </a:r>
          </a:p>
          <a:p>
            <a:endParaRPr lang="en-US" sz="2400" b="1" i="1" dirty="0"/>
          </a:p>
          <a:p>
            <a:r>
              <a:rPr lang="en-US" sz="2400" b="1" i="1" dirty="0"/>
              <a:t>Mere Revision or Major Revolution?</a:t>
            </a:r>
          </a:p>
          <a:p>
            <a:endParaRPr lang="en-US" dirty="0"/>
          </a:p>
          <a:p>
            <a:r>
              <a:rPr lang="en-US" sz="2800" dirty="0">
                <a:solidFill>
                  <a:srgbClr val="BA0000"/>
                </a:solidFill>
                <a:latin typeface="Arial Black" panose="020B0A04020102020204" pitchFamily="34" charset="0"/>
              </a:rPr>
              <a:t>Agenda</a:t>
            </a:r>
          </a:p>
          <a:p>
            <a:pPr marL="285750" indent="-285750">
              <a:buFont typeface="Arial" panose="020B0604020202020204" pitchFamily="34" charset="0"/>
              <a:buChar char="•"/>
            </a:pPr>
            <a:r>
              <a:rPr lang="en-US" b="1" dirty="0"/>
              <a:t>Description of the new 7702</a:t>
            </a:r>
            <a:endParaRPr lang="en-US" dirty="0"/>
          </a:p>
          <a:p>
            <a:pPr lvl="0"/>
            <a:endParaRPr lang="en-US" b="1" dirty="0"/>
          </a:p>
          <a:p>
            <a:pPr marL="285750" lvl="0" indent="-285750">
              <a:buFont typeface="Arial" panose="020B0604020202020204" pitchFamily="34" charset="0"/>
              <a:buChar char="•"/>
            </a:pPr>
            <a:r>
              <a:rPr lang="en-US" b="1" dirty="0"/>
              <a:t>Rationale behind the first change to this tax code provision in decades</a:t>
            </a:r>
            <a:endParaRPr lang="en-US" dirty="0"/>
          </a:p>
          <a:p>
            <a:pPr lvl="0"/>
            <a:endParaRPr lang="en-US" b="1" dirty="0"/>
          </a:p>
          <a:p>
            <a:pPr marL="285750" lvl="0" indent="-285750">
              <a:buFont typeface="Arial" panose="020B0604020202020204" pitchFamily="34" charset="0"/>
              <a:buChar char="•"/>
            </a:pPr>
            <a:r>
              <a:rPr lang="en-US" b="1" dirty="0"/>
              <a:t>Affect on current &amp; future policies</a:t>
            </a:r>
            <a:endParaRPr lang="en-US" dirty="0"/>
          </a:p>
          <a:p>
            <a:pPr lvl="0"/>
            <a:endParaRPr lang="en-US" b="1" dirty="0"/>
          </a:p>
          <a:p>
            <a:pPr marL="285750" lvl="0" indent="-285750">
              <a:buFont typeface="Arial" panose="020B0604020202020204" pitchFamily="34" charset="0"/>
              <a:buChar char="•"/>
            </a:pPr>
            <a:r>
              <a:rPr lang="en-US" b="1" dirty="0"/>
              <a:t>Impact of 7702 on life insurance funding strategies/selling opportunities</a:t>
            </a:r>
            <a:endParaRPr lang="en-US" dirty="0"/>
          </a:p>
          <a:p>
            <a:pPr marL="342900" indent="-342900">
              <a:buFont typeface="Arial" panose="020B0604020202020204" pitchFamily="34" charset="0"/>
              <a:buChar char="•"/>
            </a:pPr>
            <a:endParaRPr lang="en-US" sz="2000" dirty="0">
              <a:solidFill>
                <a:srgbClr val="BA0000"/>
              </a:solidFill>
            </a:endParaRPr>
          </a:p>
        </p:txBody>
      </p:sp>
      <p:sp>
        <p:nvSpPr>
          <p:cNvPr id="5" name="TextBox 4">
            <a:extLst>
              <a:ext uri="{FF2B5EF4-FFF2-40B4-BE49-F238E27FC236}">
                <a16:creationId xmlns:a16="http://schemas.microsoft.com/office/drawing/2014/main" id="{0C6980CD-40CB-4411-BE04-950CABB89A23}"/>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4586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4DFB-836E-449E-87EC-284D1F1B5B10}"/>
              </a:ext>
            </a:extLst>
          </p:cNvPr>
          <p:cNvSpPr>
            <a:spLocks noGrp="1"/>
          </p:cNvSpPr>
          <p:nvPr>
            <p:ph type="title"/>
          </p:nvPr>
        </p:nvSpPr>
        <p:spPr>
          <a:xfrm>
            <a:off x="457200" y="960132"/>
            <a:ext cx="8229600" cy="738367"/>
          </a:xfrm>
        </p:spPr>
        <p:txBody>
          <a:bodyPr/>
          <a:lstStyle/>
          <a:p>
            <a:r>
              <a:rPr lang="en-US" sz="2400" dirty="0"/>
              <a:t>Business and Transfer Tax Planning –</a:t>
            </a:r>
            <a:br>
              <a:rPr lang="en-US" sz="2400" dirty="0"/>
            </a:br>
            <a:r>
              <a:rPr lang="en-US" sz="2400" dirty="0"/>
              <a:t>Split-Dollar Life Insurance</a:t>
            </a:r>
          </a:p>
        </p:txBody>
      </p:sp>
      <p:sp>
        <p:nvSpPr>
          <p:cNvPr id="3" name="Text Placeholder 2">
            <a:extLst>
              <a:ext uri="{FF2B5EF4-FFF2-40B4-BE49-F238E27FC236}">
                <a16:creationId xmlns:a16="http://schemas.microsoft.com/office/drawing/2014/main" id="{9AEF380D-250D-4B95-BA27-D20AFABAAD1B}"/>
              </a:ext>
            </a:extLst>
          </p:cNvPr>
          <p:cNvSpPr>
            <a:spLocks noGrp="1"/>
          </p:cNvSpPr>
          <p:nvPr>
            <p:ph type="body" sz="quarter" idx="16"/>
          </p:nvPr>
        </p:nvSpPr>
        <p:spPr>
          <a:xfrm>
            <a:off x="409531" y="1783842"/>
            <a:ext cx="8411438" cy="3635832"/>
          </a:xfrm>
        </p:spPr>
        <p:txBody>
          <a:bodyPr/>
          <a:lstStyle/>
          <a:p>
            <a:pPr marL="457200" indent="-457200">
              <a:buFont typeface="Arial" panose="020B0604020202020204" pitchFamily="34" charset="0"/>
              <a:buChar char="•"/>
            </a:pPr>
            <a:r>
              <a:rPr lang="en-US" sz="2400" dirty="0"/>
              <a:t>7702 changes cause clients to “overfund” life insurance</a:t>
            </a:r>
          </a:p>
          <a:p>
            <a:pPr marL="457200" indent="-457200">
              <a:buFont typeface="Arial" panose="020B0604020202020204" pitchFamily="34" charset="0"/>
              <a:buChar char="•"/>
            </a:pPr>
            <a:r>
              <a:rPr lang="en-US" sz="2400" dirty="0"/>
              <a:t>Impact on business, foreign national and retirement </a:t>
            </a:r>
            <a:r>
              <a:rPr lang="en-US" sz="2400"/>
              <a:t>planning scenarios</a:t>
            </a:r>
          </a:p>
          <a:p>
            <a:pPr marL="457200" indent="-457200">
              <a:buFont typeface="Arial" panose="020B0604020202020204" pitchFamily="34" charset="0"/>
              <a:buChar char="•"/>
            </a:pPr>
            <a:r>
              <a:rPr lang="en-US" sz="2400" dirty="0"/>
              <a:t>Larger contributions to ILITs exceed annual gift tax exclusion </a:t>
            </a:r>
          </a:p>
          <a:p>
            <a:pPr marL="457200" indent="-457200">
              <a:buFont typeface="Arial" panose="020B0604020202020204" pitchFamily="34" charset="0"/>
              <a:buChar char="•"/>
            </a:pPr>
            <a:r>
              <a:rPr lang="en-US" sz="2400" dirty="0"/>
              <a:t>Split-dollar arrangements used to fund premiums instead</a:t>
            </a:r>
          </a:p>
          <a:p>
            <a:endParaRPr lang="en-US" dirty="0"/>
          </a:p>
        </p:txBody>
      </p:sp>
      <p:sp>
        <p:nvSpPr>
          <p:cNvPr id="4" name="TextBox 3">
            <a:extLst>
              <a:ext uri="{FF2B5EF4-FFF2-40B4-BE49-F238E27FC236}">
                <a16:creationId xmlns:a16="http://schemas.microsoft.com/office/drawing/2014/main" id="{BB097101-F16F-40E3-BED7-30C6643937DB}"/>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1382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47E6-E025-4AB9-9CE0-067AAAEA3F49}"/>
              </a:ext>
            </a:extLst>
          </p:cNvPr>
          <p:cNvSpPr>
            <a:spLocks noGrp="1"/>
          </p:cNvSpPr>
          <p:nvPr>
            <p:ph type="title"/>
          </p:nvPr>
        </p:nvSpPr>
        <p:spPr>
          <a:xfrm>
            <a:off x="447336" y="609601"/>
            <a:ext cx="6800849" cy="1025901"/>
          </a:xfrm>
        </p:spPr>
        <p:txBody>
          <a:bodyPr/>
          <a:lstStyle/>
          <a:p>
            <a:r>
              <a:rPr lang="en-US" dirty="0">
                <a:solidFill>
                  <a:srgbClr val="BA0000"/>
                </a:solidFill>
              </a:rPr>
              <a:t>Questions</a:t>
            </a:r>
          </a:p>
        </p:txBody>
      </p:sp>
      <p:sp>
        <p:nvSpPr>
          <p:cNvPr id="3" name="Content Placeholder 2">
            <a:extLst>
              <a:ext uri="{FF2B5EF4-FFF2-40B4-BE49-F238E27FC236}">
                <a16:creationId xmlns:a16="http://schemas.microsoft.com/office/drawing/2014/main" id="{DEC67710-35EF-4211-B4AC-C97990F12D9E}"/>
              </a:ext>
            </a:extLst>
          </p:cNvPr>
          <p:cNvSpPr>
            <a:spLocks noGrp="1"/>
          </p:cNvSpPr>
          <p:nvPr>
            <p:ph idx="1"/>
          </p:nvPr>
        </p:nvSpPr>
        <p:spPr>
          <a:xfrm>
            <a:off x="164307" y="1985962"/>
            <a:ext cx="8674894" cy="3591878"/>
          </a:xfrm>
        </p:spPr>
        <p:txBody>
          <a:bodyPr/>
          <a:lstStyle/>
          <a:p>
            <a:pPr marL="0" indent="0">
              <a:buNone/>
            </a:pPr>
            <a:r>
              <a:rPr lang="en-US" dirty="0">
                <a:solidFill>
                  <a:schemeClr val="tx1">
                    <a:lumMod val="75000"/>
                  </a:schemeClr>
                </a:solidFill>
              </a:rPr>
              <a:t>                           Thank you!</a:t>
            </a:r>
          </a:p>
        </p:txBody>
      </p:sp>
      <p:sp>
        <p:nvSpPr>
          <p:cNvPr id="4" name="Slide Number Placeholder 3">
            <a:extLst>
              <a:ext uri="{FF2B5EF4-FFF2-40B4-BE49-F238E27FC236}">
                <a16:creationId xmlns:a16="http://schemas.microsoft.com/office/drawing/2014/main" id="{B1C69E51-2064-460C-B6A4-63DE76961ACB}"/>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8B7A7CED-261F-4B9E-8933-BA075C33041A}"/>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34583371"/>
      </p:ext>
    </p:extLst>
  </p:cSld>
  <p:clrMapOvr>
    <a:masterClrMapping/>
  </p:clrMapOvr>
  <p:transition spd="med">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2D0C-DE9E-4AD2-8509-15519688CB73}"/>
              </a:ext>
            </a:extLst>
          </p:cNvPr>
          <p:cNvSpPr>
            <a:spLocks noGrp="1"/>
          </p:cNvSpPr>
          <p:nvPr>
            <p:ph type="title"/>
          </p:nvPr>
        </p:nvSpPr>
        <p:spPr/>
        <p:txBody>
          <a:bodyPr/>
          <a:lstStyle/>
          <a:p>
            <a:r>
              <a:rPr lang="en-US" dirty="0">
                <a:solidFill>
                  <a:srgbClr val="000000"/>
                </a:solidFill>
              </a:rPr>
              <a:t>Disclosures</a:t>
            </a:r>
          </a:p>
        </p:txBody>
      </p:sp>
      <p:sp>
        <p:nvSpPr>
          <p:cNvPr id="3" name="Content Placeholder 2">
            <a:extLst>
              <a:ext uri="{FF2B5EF4-FFF2-40B4-BE49-F238E27FC236}">
                <a16:creationId xmlns:a16="http://schemas.microsoft.com/office/drawing/2014/main" id="{1044A561-56DB-4BDC-B360-877CDE0A2076}"/>
              </a:ext>
            </a:extLst>
          </p:cNvPr>
          <p:cNvSpPr>
            <a:spLocks noGrp="1"/>
          </p:cNvSpPr>
          <p:nvPr>
            <p:ph idx="1"/>
          </p:nvPr>
        </p:nvSpPr>
        <p:spPr>
          <a:xfrm>
            <a:off x="164308" y="842211"/>
            <a:ext cx="8674894" cy="4668253"/>
          </a:xfrm>
        </p:spPr>
        <p:txBody>
          <a:bodyPr/>
          <a:lstStyle/>
          <a:p>
            <a:pPr marL="0" indent="0">
              <a:spcBef>
                <a:spcPts val="0"/>
              </a:spcBef>
              <a:spcAft>
                <a:spcPts val="450"/>
              </a:spcAft>
              <a:buNone/>
            </a:pPr>
            <a:r>
              <a:rPr lang="en-US" sz="900" dirty="0">
                <a:solidFill>
                  <a:srgbClr val="000000"/>
                </a:solidFill>
              </a:rPr>
              <a:t>Guarantees are based on the claims-paying ability of the issuing company.</a:t>
            </a:r>
          </a:p>
          <a:p>
            <a:pPr marL="0" indent="0">
              <a:spcBef>
                <a:spcPts val="0"/>
              </a:spcBef>
              <a:spcAft>
                <a:spcPts val="450"/>
              </a:spcAft>
              <a:buNone/>
            </a:pPr>
            <a:r>
              <a:rPr lang="en-US" sz="900" dirty="0">
                <a:solidFill>
                  <a:srgbClr val="000000"/>
                </a:solidFill>
              </a:rPr>
              <a:t>Ameritas Growth Index Universal Life (form 3022) and Ameritas Value Plus Index Universal Life (form 3024) are issued by Ameritas Life Insurance Corp.  is issued by Ameritas Life Insurance Corp. In New York, Ameritas Growth Index Universal Life (form 5022) and Ameritas Value Plus Index Universal Life (form 5024) are issued by Ameritas Life Insurance Corp. of New York. Policy and riders may vary and may not be available in all states.</a:t>
            </a:r>
          </a:p>
          <a:p>
            <a:pPr marL="0" indent="0">
              <a:spcBef>
                <a:spcPts val="0"/>
              </a:spcBef>
              <a:spcAft>
                <a:spcPts val="450"/>
              </a:spcAft>
              <a:buNone/>
            </a:pPr>
            <a:r>
              <a:rPr lang="en-US" sz="900" dirty="0">
                <a:solidFill>
                  <a:srgbClr val="000000"/>
                </a:solidFill>
              </a:rPr>
              <a:t>The index options are not securities; you are not investing in stocks or in the indexes themselves. Therefore, credited interest does not include dividends paid by companies included in the relevant index. The index options may not be available in all states. The credited interest rate is linked, in part, to gains in any combination of indexes. Keep in mind, you are not actually participating in the market or investing in any stock or bond.</a:t>
            </a:r>
          </a:p>
          <a:p>
            <a:pPr marL="0" indent="0">
              <a:spcBef>
                <a:spcPts val="0"/>
              </a:spcBef>
              <a:spcAft>
                <a:spcPts val="450"/>
              </a:spcAft>
              <a:buNone/>
            </a:pPr>
            <a:r>
              <a:rPr lang="en-US" sz="900" dirty="0">
                <a:solidFill>
                  <a:srgbClr val="000000"/>
                </a:solidFill>
              </a:rPr>
              <a:t>The information presented here is not intended as tax or other legal advice. For application of this information to your specific situation, please consult an attorney.</a:t>
            </a:r>
          </a:p>
          <a:p>
            <a:pPr marL="0" indent="0">
              <a:spcBef>
                <a:spcPts val="0"/>
              </a:spcBef>
              <a:spcAft>
                <a:spcPts val="450"/>
              </a:spcAft>
              <a:buNone/>
            </a:pPr>
            <a:r>
              <a:rPr lang="en-US" sz="900" dirty="0">
                <a:solidFill>
                  <a:srgbClr val="000000"/>
                </a:solidFill>
              </a:rPr>
              <a:t>Standard &amp; Poor’s 500™ Index is comprised of 500 stocks representing major U.S. industrial sectors. S&amp;P 500® and Standard &amp; Poor’s 500™ are trademarks of Standard &amp; Poor’s and have been licensed for use by Ameritas Life Insurance Corp. This product is not sponsored, endorsed, sold or promoted by Standard &amp; Poor’s and Standard &amp; Poor’s does not make any representation regarding the advisability of investing in the Product. </a:t>
            </a:r>
          </a:p>
          <a:p>
            <a:pPr marL="0" indent="0">
              <a:spcBef>
                <a:spcPts val="0"/>
              </a:spcBef>
              <a:spcAft>
                <a:spcPts val="450"/>
              </a:spcAft>
              <a:buNone/>
            </a:pPr>
            <a:r>
              <a:rPr lang="en-US" sz="900" dirty="0">
                <a:solidFill>
                  <a:srgbClr val="000000"/>
                </a:solidFill>
              </a:rPr>
              <a:t>The Russell 2000® Index is a trademark of the Russell Investment Group (“Russell”) and has been licensed for use by Ameritas Life Insurance Corp. This product is not sponsored, endorsed, sold or promoted by Russell and Russell makes no representation regarding the advisability of purchasing the product. Russell Investment Group is the source and owner of the trademarks, service marks and copyrights related to the Russell Indexes. Russell® is a trademark of Russell Investment Group. </a:t>
            </a:r>
          </a:p>
          <a:p>
            <a:pPr marL="0" indent="0">
              <a:spcBef>
                <a:spcPts val="0"/>
              </a:spcBef>
              <a:spcAft>
                <a:spcPts val="450"/>
              </a:spcAft>
              <a:buNone/>
            </a:pPr>
            <a:r>
              <a:rPr lang="en-US" sz="900" dirty="0">
                <a:solidFill>
                  <a:srgbClr val="000000"/>
                </a:solidFill>
              </a:rPr>
              <a:t>The MSCI EAFE® is a service mark of MSCI and has been licensed for use by Ameritas Life Insurance Corp. Ameritas index annuity products are not sponsored, endorsed, sold or promoted by MSCI and MSCI makes no representation regarding the advisability of purchasing the product. The product contract contains a more detailed description of the limited relationship MSCI has with Ameritas Life Insurance Corp.</a:t>
            </a:r>
          </a:p>
          <a:p>
            <a:pPr marL="0" indent="0">
              <a:spcBef>
                <a:spcPts val="0"/>
              </a:spcBef>
              <a:spcAft>
                <a:spcPts val="450"/>
              </a:spcAft>
              <a:buNone/>
            </a:pPr>
            <a:r>
              <a:rPr lang="en-US" sz="900" b="1" dirty="0">
                <a:solidFill>
                  <a:srgbClr val="000000"/>
                </a:solidFill>
              </a:rPr>
              <a:t>The BNP Paribas Momentum Multi-Asset 5 Index (BNPP Momentum 5 Index) is a new index (launched on 1/27/2017) with limited historical information.</a:t>
            </a:r>
            <a:r>
              <a:rPr lang="en-US" sz="900" dirty="0">
                <a:solidFill>
                  <a:srgbClr val="000000"/>
                </a:solidFill>
              </a:rPr>
              <a:t> For more information about the BNPP Momentum 5 Index, visit https://momentum5index.bnpparibas.com. This product is not sponsored, endorsed, sold or promoted by BNP Paribas or any of its affiliates (collectively, “BNP Paribas”). Neither BNP Paribas nor any other party (including without limitation any calculation agents or data providers) makes any representation or warranty, express or implied, regarding the advisability of purchasing this product. BNP Paribas Momentum Multi-Asset 5 Index (the “Index”) is the exclusive property of BNP Paribas. BNP Paribas and the Index are service marks of BNP Paribas and will be licensed for use for certain purposes by Ameritas Life Insurance Corp. Neither BNP Paribas nor any other party has or will have any obligation or liability to owners of this product in connection with the administration or marketing of this product, and neither BNP Paribas nor any other party guarantees the accuracy and/or the completeness of the Index or any data included therein. </a:t>
            </a:r>
          </a:p>
          <a:p>
            <a:pPr marL="0" indent="0">
              <a:spcBef>
                <a:spcPts val="0"/>
              </a:spcBef>
              <a:spcAft>
                <a:spcPts val="450"/>
              </a:spcAft>
              <a:buNone/>
            </a:pPr>
            <a:r>
              <a:rPr lang="en-US" sz="900" dirty="0">
                <a:solidFill>
                  <a:srgbClr val="000000"/>
                </a:solidFill>
              </a:rPr>
              <a:t>This information is provided by Ameritas®, which is a marketing name for subsidiaries of Ameritas Mutual Holding Company, including, but not limited to, Ameritas Life Insurance Corp., located at 5900 O Street, Lincoln, NE 68510, and Ameritas Life Insurance Corp. of New York, located at 1350 Broadway, Suite 2201, New York, NY 10018. Ameritas Life Insurance Corp. of New York is licensed in New York. Each company is solely responsible for its own financial condition and contractual obligations. For more information about Ameritas®, visit ameritas.com.</a:t>
            </a:r>
          </a:p>
          <a:p>
            <a:pPr marL="0" indent="0">
              <a:spcBef>
                <a:spcPts val="0"/>
              </a:spcBef>
              <a:spcAft>
                <a:spcPts val="450"/>
              </a:spcAft>
              <a:buNone/>
            </a:pPr>
            <a:r>
              <a:rPr lang="en-US" sz="900" dirty="0">
                <a:solidFill>
                  <a:srgbClr val="000000"/>
                </a:solidFill>
              </a:rPr>
              <a:t>Ameritas® and the bison are registered service marks of Ameritas Life Insurance Corp. Fulfilling life® is a registered service mark of affiliate Ameritas Holding Company.</a:t>
            </a:r>
          </a:p>
          <a:p>
            <a:pPr marL="0" indent="0">
              <a:spcBef>
                <a:spcPts val="0"/>
              </a:spcBef>
              <a:spcAft>
                <a:spcPts val="450"/>
              </a:spcAft>
              <a:buNone/>
            </a:pPr>
            <a:r>
              <a:rPr lang="en-US" sz="900" dirty="0">
                <a:solidFill>
                  <a:srgbClr val="000000"/>
                </a:solidFill>
              </a:rPr>
              <a:t>© 2020 Ameritas Mutual Holding Company</a:t>
            </a:r>
          </a:p>
        </p:txBody>
      </p:sp>
      <p:sp>
        <p:nvSpPr>
          <p:cNvPr id="5" name="TextBox 4">
            <a:extLst>
              <a:ext uri="{FF2B5EF4-FFF2-40B4-BE49-F238E27FC236}">
                <a16:creationId xmlns:a16="http://schemas.microsoft.com/office/drawing/2014/main" id="{347A5BA2-A627-480B-9788-8BE49F03E430}"/>
              </a:ext>
            </a:extLst>
          </p:cNvPr>
          <p:cNvSpPr txBox="1"/>
          <p:nvPr/>
        </p:nvSpPr>
        <p:spPr>
          <a:xfrm>
            <a:off x="3921979" y="6390697"/>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26171078"/>
      </p:ext>
    </p:extLst>
  </p:cSld>
  <p:clrMapOvr>
    <a:masterClrMapping/>
  </p:clrMapOvr>
  <p:transition spd="med">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830AEF-E338-4DEF-9B17-40916E9059BD}"/>
              </a:ext>
            </a:extLst>
          </p:cNvPr>
          <p:cNvSpPr>
            <a:spLocks noGrp="1"/>
          </p:cNvSpPr>
          <p:nvPr>
            <p:ph type="subTitle" idx="1"/>
          </p:nvPr>
        </p:nvSpPr>
        <p:spPr>
          <a:xfrm>
            <a:off x="1023289" y="1988993"/>
            <a:ext cx="7289438" cy="2143125"/>
          </a:xfrm>
        </p:spPr>
        <p:txBody>
          <a:bodyPr/>
          <a:lstStyle/>
          <a:p>
            <a:endParaRPr lang="en-US" b="1" dirty="0">
              <a:solidFill>
                <a:srgbClr val="000000"/>
              </a:solidFill>
            </a:endParaRPr>
          </a:p>
          <a:p>
            <a:r>
              <a:rPr lang="en-US" b="1" dirty="0">
                <a:solidFill>
                  <a:srgbClr val="000000"/>
                </a:solidFill>
              </a:rPr>
              <a:t>Kelly Halverson, </a:t>
            </a:r>
            <a:r>
              <a:rPr lang="en-US" dirty="0">
                <a:solidFill>
                  <a:srgbClr val="000000"/>
                </a:solidFill>
              </a:rPr>
              <a:t>VP and Actuary Individual Product Development</a:t>
            </a:r>
          </a:p>
          <a:p>
            <a:endParaRPr lang="en-US" dirty="0">
              <a:solidFill>
                <a:srgbClr val="000000"/>
              </a:solidFill>
            </a:endParaRPr>
          </a:p>
          <a:p>
            <a:r>
              <a:rPr lang="en-US" b="1" dirty="0">
                <a:solidFill>
                  <a:srgbClr val="000000"/>
                </a:solidFill>
              </a:rPr>
              <a:t>Andrew Rinn, </a:t>
            </a:r>
            <a:r>
              <a:rPr lang="en-US" dirty="0">
                <a:solidFill>
                  <a:srgbClr val="000000"/>
                </a:solidFill>
              </a:rPr>
              <a:t>VP Advanced Markets and Case &amp; Competition Design</a:t>
            </a:r>
          </a:p>
          <a:p>
            <a:endParaRPr lang="en-US" dirty="0">
              <a:solidFill>
                <a:srgbClr val="000000"/>
              </a:solidFill>
            </a:endParaRPr>
          </a:p>
          <a:p>
            <a:endParaRPr lang="en-US" dirty="0">
              <a:solidFill>
                <a:schemeClr val="tx1">
                  <a:lumMod val="75000"/>
                </a:schemeClr>
              </a:solidFill>
            </a:endParaRPr>
          </a:p>
          <a:p>
            <a:endParaRPr lang="en-US" dirty="0"/>
          </a:p>
        </p:txBody>
      </p:sp>
      <p:sp>
        <p:nvSpPr>
          <p:cNvPr id="4" name="Slide Number Placeholder 3">
            <a:extLst>
              <a:ext uri="{FF2B5EF4-FFF2-40B4-BE49-F238E27FC236}">
                <a16:creationId xmlns:a16="http://schemas.microsoft.com/office/drawing/2014/main" id="{3BABB521-25A9-452F-8D8D-3607354F432A}"/>
              </a:ext>
            </a:extLst>
          </p:cNvPr>
          <p:cNvSpPr>
            <a:spLocks noGrp="1"/>
          </p:cNvSpPr>
          <p:nvPr>
            <p:ph type="sldNum" sz="quarter" idx="12"/>
          </p:nvPr>
        </p:nvSpPr>
        <p:spPr/>
        <p:txBody>
          <a:bodyPr/>
          <a:lstStyle/>
          <a:p>
            <a:fld id="{E1EA2E0B-9427-4AE9-8F97-CAAC0F9D7054}" type="slidenum">
              <a:rPr lang="en-US" smtClean="0"/>
              <a:t>3</a:t>
            </a:fld>
            <a:endParaRPr lang="en-US"/>
          </a:p>
        </p:txBody>
      </p:sp>
      <p:sp>
        <p:nvSpPr>
          <p:cNvPr id="5" name="TextBox 4">
            <a:extLst>
              <a:ext uri="{FF2B5EF4-FFF2-40B4-BE49-F238E27FC236}">
                <a16:creationId xmlns:a16="http://schemas.microsoft.com/office/drawing/2014/main" id="{FA5F18AB-0F10-4FAF-822E-44878BA051A7}"/>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88870143"/>
      </p:ext>
    </p:extLst>
  </p:cSld>
  <p:clrMapOvr>
    <a:masterClrMapping/>
  </p:clrMapOvr>
  <p:transition spd="med">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8465-B0B3-4D9B-B503-829E2EFE2D40}"/>
              </a:ext>
            </a:extLst>
          </p:cNvPr>
          <p:cNvSpPr>
            <a:spLocks noGrp="1"/>
          </p:cNvSpPr>
          <p:nvPr>
            <p:ph type="title"/>
          </p:nvPr>
        </p:nvSpPr>
        <p:spPr>
          <a:xfrm>
            <a:off x="1356236" y="2097504"/>
            <a:ext cx="6431527" cy="1560682"/>
          </a:xfrm>
        </p:spPr>
        <p:txBody>
          <a:bodyPr/>
          <a:lstStyle/>
          <a:p>
            <a:pPr algn="ctr"/>
            <a:r>
              <a:rPr lang="en-US" dirty="0"/>
              <a:t>Welcome</a:t>
            </a:r>
          </a:p>
        </p:txBody>
      </p:sp>
      <p:sp>
        <p:nvSpPr>
          <p:cNvPr id="3" name="TextBox 2">
            <a:extLst>
              <a:ext uri="{FF2B5EF4-FFF2-40B4-BE49-F238E27FC236}">
                <a16:creationId xmlns:a16="http://schemas.microsoft.com/office/drawing/2014/main" id="{BEFAFC65-DBA3-4D20-8EFF-83C15C15D3F3}"/>
              </a:ext>
            </a:extLst>
          </p:cNvPr>
          <p:cNvSpPr txBox="1"/>
          <p:nvPr/>
        </p:nvSpPr>
        <p:spPr>
          <a:xfrm>
            <a:off x="3921979" y="6390697"/>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3788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8465-B0B3-4D9B-B503-829E2EFE2D40}"/>
              </a:ext>
            </a:extLst>
          </p:cNvPr>
          <p:cNvSpPr>
            <a:spLocks noGrp="1"/>
          </p:cNvSpPr>
          <p:nvPr>
            <p:ph type="title"/>
          </p:nvPr>
        </p:nvSpPr>
        <p:spPr>
          <a:xfrm>
            <a:off x="1356236" y="2141047"/>
            <a:ext cx="6431527" cy="1560682"/>
          </a:xfrm>
        </p:spPr>
        <p:txBody>
          <a:bodyPr/>
          <a:lstStyle/>
          <a:p>
            <a:r>
              <a:rPr lang="en-US" sz="4000" dirty="0"/>
              <a:t>              7702</a:t>
            </a:r>
            <a:br>
              <a:rPr lang="en-US" sz="1400" dirty="0"/>
            </a:br>
            <a:r>
              <a:rPr lang="en-US" sz="1400" dirty="0"/>
              <a:t> </a:t>
            </a:r>
            <a:br>
              <a:rPr lang="en-US" sz="1400" dirty="0"/>
            </a:br>
            <a:br>
              <a:rPr lang="en-US" sz="1400" dirty="0"/>
            </a:br>
            <a:r>
              <a:rPr lang="en-US" sz="1400" dirty="0"/>
              <a:t> </a:t>
            </a:r>
            <a:br>
              <a:rPr lang="en-US" sz="1400" dirty="0"/>
            </a:br>
            <a:br>
              <a:rPr lang="en-US" sz="1400" dirty="0"/>
            </a:br>
            <a:r>
              <a:rPr lang="en-US" sz="1400" dirty="0"/>
              <a:t> </a:t>
            </a:r>
            <a:br>
              <a:rPr lang="en-US" sz="1400" dirty="0"/>
            </a:br>
            <a:br>
              <a:rPr lang="en-US" sz="1400" dirty="0"/>
            </a:br>
            <a:endParaRPr lang="en-US" sz="1400" dirty="0"/>
          </a:p>
        </p:txBody>
      </p:sp>
      <p:sp>
        <p:nvSpPr>
          <p:cNvPr id="3" name="TextBox 2">
            <a:extLst>
              <a:ext uri="{FF2B5EF4-FFF2-40B4-BE49-F238E27FC236}">
                <a16:creationId xmlns:a16="http://schemas.microsoft.com/office/drawing/2014/main" id="{0B4FFFE5-E6D9-46F2-BACB-B9876669D0B1}"/>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9757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E5FBB45-6F5C-4F95-BB0C-F9C1EBEFB958}"/>
              </a:ext>
            </a:extLst>
          </p:cNvPr>
          <p:cNvSpPr txBox="1">
            <a:spLocks/>
          </p:cNvSpPr>
          <p:nvPr/>
        </p:nvSpPr>
        <p:spPr bwMode="auto">
          <a:xfrm>
            <a:off x="518227" y="1003219"/>
            <a:ext cx="8339446" cy="369423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tx1">
                    <a:lumMod val="75000"/>
                  </a:schemeClr>
                </a:solidFill>
              </a:rPr>
              <a:t>In late December, Congress passed, and the President signed the “Consolidated Appropriations Act, 2021”, which includes provisions changing the interest rates used in Section 7702 of the U.S. IRS  Tax Code</a:t>
            </a:r>
          </a:p>
          <a:p>
            <a:r>
              <a:rPr lang="en-US" sz="1800" dirty="0">
                <a:solidFill>
                  <a:schemeClr val="tx1">
                    <a:lumMod val="75000"/>
                  </a:schemeClr>
                </a:solidFill>
              </a:rPr>
              <a:t>The fixed 4% GLP, 6% GSP, and MEC rates have been restated as variable rates equal to the greater of the applicable minimum rate and the rate(s) guaranteed in the contract at issue</a:t>
            </a:r>
          </a:p>
          <a:p>
            <a:r>
              <a:rPr lang="en-US" sz="1800" dirty="0">
                <a:solidFill>
                  <a:schemeClr val="tx1">
                    <a:lumMod val="75000"/>
                  </a:schemeClr>
                </a:solidFill>
              </a:rPr>
              <a:t>The current applicable rate for GLP will be 2% and GSP will be 4%</a:t>
            </a:r>
          </a:p>
          <a:p>
            <a:r>
              <a:rPr lang="en-US" sz="1800" dirty="0">
                <a:solidFill>
                  <a:schemeClr val="tx1">
                    <a:lumMod val="75000"/>
                  </a:schemeClr>
                </a:solidFill>
              </a:rPr>
              <a:t>MEC rates point to the rates in 7702 as well</a:t>
            </a:r>
          </a:p>
          <a:p>
            <a:r>
              <a:rPr lang="en-US" sz="1800" dirty="0">
                <a:solidFill>
                  <a:schemeClr val="tx1">
                    <a:lumMod val="75000"/>
                  </a:schemeClr>
                </a:solidFill>
              </a:rPr>
              <a:t>Why is this a big deal?</a:t>
            </a:r>
          </a:p>
          <a:p>
            <a:pPr marL="0" indent="0">
              <a:buNone/>
            </a:pPr>
            <a:endParaRPr lang="en-US" sz="1800" dirty="0"/>
          </a:p>
          <a:p>
            <a:pPr marL="0" indent="0">
              <a:buNone/>
            </a:pPr>
            <a:r>
              <a:rPr lang="en-US" sz="1800" b="1" dirty="0"/>
              <a:t>Example: </a:t>
            </a:r>
            <a:r>
              <a:rPr lang="en-US" sz="1800" dirty="0"/>
              <a:t>Male, Issue Age 45, </a:t>
            </a:r>
          </a:p>
          <a:p>
            <a:pPr marL="0" indent="0">
              <a:buNone/>
            </a:pPr>
            <a:r>
              <a:rPr lang="en-US" sz="1800" dirty="0"/>
              <a:t>Preferred NT, $1M Initial DB, </a:t>
            </a:r>
          </a:p>
          <a:p>
            <a:pPr marL="0" indent="0">
              <a:buNone/>
            </a:pPr>
            <a:r>
              <a:rPr lang="en-US" sz="1800" dirty="0"/>
              <a:t>Sample IUL</a:t>
            </a:r>
          </a:p>
          <a:p>
            <a:pPr marL="0" indent="0">
              <a:buNone/>
            </a:pPr>
            <a:endParaRPr lang="en-US" sz="1350" dirty="0"/>
          </a:p>
          <a:p>
            <a:pPr marL="0" indent="0">
              <a:buNone/>
            </a:pPr>
            <a:endParaRPr lang="en-US" sz="1350" dirty="0"/>
          </a:p>
        </p:txBody>
      </p:sp>
      <p:graphicFrame>
        <p:nvGraphicFramePr>
          <p:cNvPr id="2" name="Table 2">
            <a:extLst>
              <a:ext uri="{FF2B5EF4-FFF2-40B4-BE49-F238E27FC236}">
                <a16:creationId xmlns:a16="http://schemas.microsoft.com/office/drawing/2014/main" id="{68733A37-E7E0-49C0-BEF0-686BA5F70044}"/>
              </a:ext>
            </a:extLst>
          </p:cNvPr>
          <p:cNvGraphicFramePr>
            <a:graphicFrameLocks noGrp="1"/>
          </p:cNvGraphicFramePr>
          <p:nvPr>
            <p:extLst>
              <p:ext uri="{D42A27DB-BD31-4B8C-83A1-F6EECF244321}">
                <p14:modId xmlns:p14="http://schemas.microsoft.com/office/powerpoint/2010/main" val="3454566058"/>
              </p:ext>
            </p:extLst>
          </p:nvPr>
        </p:nvGraphicFramePr>
        <p:xfrm>
          <a:off x="3873252" y="3788373"/>
          <a:ext cx="4892056" cy="1873519"/>
        </p:xfrm>
        <a:graphic>
          <a:graphicData uri="http://schemas.openxmlformats.org/drawingml/2006/table">
            <a:tbl>
              <a:tblPr firstRow="1" bandRow="1">
                <a:tableStyleId>{5C22544A-7EE6-4342-B048-85BDC9FD1C3A}</a:tableStyleId>
              </a:tblPr>
              <a:tblGrid>
                <a:gridCol w="1624861">
                  <a:extLst>
                    <a:ext uri="{9D8B030D-6E8A-4147-A177-3AD203B41FA5}">
                      <a16:colId xmlns:a16="http://schemas.microsoft.com/office/drawing/2014/main" val="1691355753"/>
                    </a:ext>
                  </a:extLst>
                </a:gridCol>
                <a:gridCol w="1065769">
                  <a:extLst>
                    <a:ext uri="{9D8B030D-6E8A-4147-A177-3AD203B41FA5}">
                      <a16:colId xmlns:a16="http://schemas.microsoft.com/office/drawing/2014/main" val="780526270"/>
                    </a:ext>
                  </a:extLst>
                </a:gridCol>
                <a:gridCol w="1153128">
                  <a:extLst>
                    <a:ext uri="{9D8B030D-6E8A-4147-A177-3AD203B41FA5}">
                      <a16:colId xmlns:a16="http://schemas.microsoft.com/office/drawing/2014/main" val="3069686042"/>
                    </a:ext>
                  </a:extLst>
                </a:gridCol>
                <a:gridCol w="1048298">
                  <a:extLst>
                    <a:ext uri="{9D8B030D-6E8A-4147-A177-3AD203B41FA5}">
                      <a16:colId xmlns:a16="http://schemas.microsoft.com/office/drawing/2014/main" val="2611831813"/>
                    </a:ext>
                  </a:extLst>
                </a:gridCol>
              </a:tblGrid>
              <a:tr h="571731">
                <a:tc>
                  <a:txBody>
                    <a:bodyPr/>
                    <a:lstStyle/>
                    <a:p>
                      <a:r>
                        <a:rPr lang="en-US" sz="1400" dirty="0"/>
                        <a:t>Basis</a:t>
                      </a:r>
                    </a:p>
                  </a:txBody>
                  <a:tcPr marL="68580" marR="68580" marT="34290" marB="34290"/>
                </a:tc>
                <a:tc>
                  <a:txBody>
                    <a:bodyPr/>
                    <a:lstStyle/>
                    <a:p>
                      <a:r>
                        <a:rPr lang="en-US" sz="1400" dirty="0"/>
                        <a:t>Old 7702</a:t>
                      </a:r>
                    </a:p>
                  </a:txBody>
                  <a:tcPr marL="68580" marR="68580" marT="34290" marB="34290"/>
                </a:tc>
                <a:tc>
                  <a:txBody>
                    <a:bodyPr/>
                    <a:lstStyle/>
                    <a:p>
                      <a:r>
                        <a:rPr lang="en-US" sz="1400" dirty="0"/>
                        <a:t>New 7702</a:t>
                      </a:r>
                    </a:p>
                  </a:txBody>
                  <a:tcPr marL="68580" marR="68580" marT="34290" marB="34290"/>
                </a:tc>
                <a:tc>
                  <a:txBody>
                    <a:bodyPr/>
                    <a:lstStyle/>
                    <a:p>
                      <a:r>
                        <a:rPr lang="en-US" sz="1400" dirty="0"/>
                        <a:t>% Change</a:t>
                      </a:r>
                    </a:p>
                  </a:txBody>
                  <a:tcPr marL="68580" marR="68580" marT="34290" marB="34290"/>
                </a:tc>
                <a:extLst>
                  <a:ext uri="{0D108BD9-81ED-4DB2-BD59-A6C34878D82A}">
                    <a16:rowId xmlns:a16="http://schemas.microsoft.com/office/drawing/2014/main" val="4083092346"/>
                  </a:ext>
                </a:extLst>
              </a:tr>
              <a:tr h="325447">
                <a:tc>
                  <a:txBody>
                    <a:bodyPr/>
                    <a:lstStyle/>
                    <a:p>
                      <a:r>
                        <a:rPr lang="en-US" sz="1400" dirty="0"/>
                        <a:t>2001 CSO MEC</a:t>
                      </a:r>
                    </a:p>
                  </a:txBody>
                  <a:tcPr marL="68580" marR="68580" marT="34290" marB="34290"/>
                </a:tc>
                <a:tc>
                  <a:txBody>
                    <a:bodyPr/>
                    <a:lstStyle/>
                    <a:p>
                      <a:r>
                        <a:rPr lang="en-US" sz="1400" dirty="0"/>
                        <a:t>$48,002</a:t>
                      </a:r>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301382157"/>
                  </a:ext>
                </a:extLst>
              </a:tr>
              <a:tr h="325447">
                <a:tc>
                  <a:txBody>
                    <a:bodyPr/>
                    <a:lstStyle/>
                    <a:p>
                      <a:r>
                        <a:rPr lang="en-US" sz="1400" dirty="0"/>
                        <a:t>2017 CSO MEC</a:t>
                      </a:r>
                    </a:p>
                  </a:txBody>
                  <a:tcPr marL="68580" marR="68580" marT="34290" marB="34290"/>
                </a:tc>
                <a:tc>
                  <a:txBody>
                    <a:bodyPr/>
                    <a:lstStyle/>
                    <a:p>
                      <a:r>
                        <a:rPr lang="en-US" sz="1400" dirty="0"/>
                        <a:t>$42,611</a:t>
                      </a:r>
                    </a:p>
                  </a:txBody>
                  <a:tcPr marL="68580" marR="68580" marT="34290" marB="34290"/>
                </a:tc>
                <a:tc>
                  <a:txBody>
                    <a:bodyPr/>
                    <a:lstStyle/>
                    <a:p>
                      <a:r>
                        <a:rPr lang="en-US" sz="1400" dirty="0"/>
                        <a:t>$75,676</a:t>
                      </a:r>
                    </a:p>
                  </a:txBody>
                  <a:tcPr marL="68580" marR="68580" marT="34290" marB="34290"/>
                </a:tc>
                <a:tc>
                  <a:txBody>
                    <a:bodyPr/>
                    <a:lstStyle/>
                    <a:p>
                      <a:r>
                        <a:rPr lang="en-US" sz="1400" dirty="0"/>
                        <a:t>+78%</a:t>
                      </a:r>
                    </a:p>
                  </a:txBody>
                  <a:tcPr marL="68580" marR="68580" marT="34290" marB="34290"/>
                </a:tc>
                <a:extLst>
                  <a:ext uri="{0D108BD9-81ED-4DB2-BD59-A6C34878D82A}">
                    <a16:rowId xmlns:a16="http://schemas.microsoft.com/office/drawing/2014/main" val="2923360784"/>
                  </a:ext>
                </a:extLst>
              </a:tr>
              <a:tr h="325447">
                <a:tc>
                  <a:txBody>
                    <a:bodyPr/>
                    <a:lstStyle/>
                    <a:p>
                      <a:r>
                        <a:rPr lang="en-US" sz="1400" dirty="0"/>
                        <a:t>GLP</a:t>
                      </a:r>
                    </a:p>
                  </a:txBody>
                  <a:tcPr marL="68580" marR="68580" marT="34290" marB="34290"/>
                </a:tc>
                <a:tc>
                  <a:txBody>
                    <a:bodyPr/>
                    <a:lstStyle/>
                    <a:p>
                      <a:r>
                        <a:rPr lang="en-US" sz="1400" dirty="0"/>
                        <a:t>$42,838</a:t>
                      </a:r>
                    </a:p>
                  </a:txBody>
                  <a:tcPr marL="68580" marR="68580" marT="34290" marB="34290"/>
                </a:tc>
                <a:tc>
                  <a:txBody>
                    <a:bodyPr/>
                    <a:lstStyle/>
                    <a:p>
                      <a:r>
                        <a:rPr lang="en-US" sz="1400" dirty="0"/>
                        <a:t>$67,596</a:t>
                      </a:r>
                    </a:p>
                  </a:txBody>
                  <a:tcPr marL="68580" marR="68580" marT="34290" marB="34290"/>
                </a:tc>
                <a:tc>
                  <a:txBody>
                    <a:bodyPr/>
                    <a:lstStyle/>
                    <a:p>
                      <a:r>
                        <a:rPr lang="en-US" sz="1400" dirty="0"/>
                        <a:t>+58%</a:t>
                      </a:r>
                    </a:p>
                  </a:txBody>
                  <a:tcPr marL="68580" marR="68580" marT="34290" marB="34290"/>
                </a:tc>
                <a:extLst>
                  <a:ext uri="{0D108BD9-81ED-4DB2-BD59-A6C34878D82A}">
                    <a16:rowId xmlns:a16="http://schemas.microsoft.com/office/drawing/2014/main" val="599859873"/>
                  </a:ext>
                </a:extLst>
              </a:tr>
              <a:tr h="325447">
                <a:tc>
                  <a:txBody>
                    <a:bodyPr/>
                    <a:lstStyle/>
                    <a:p>
                      <a:r>
                        <a:rPr lang="en-US" sz="1400" dirty="0"/>
                        <a:t>GSP</a:t>
                      </a:r>
                    </a:p>
                  </a:txBody>
                  <a:tcPr marL="68580" marR="68580" marT="34290" marB="34290"/>
                </a:tc>
                <a:tc>
                  <a:txBody>
                    <a:bodyPr/>
                    <a:lstStyle/>
                    <a:p>
                      <a:r>
                        <a:rPr lang="en-US" sz="1400" dirty="0"/>
                        <a:t>$200,322</a:t>
                      </a:r>
                    </a:p>
                  </a:txBody>
                  <a:tcPr marL="68580" marR="68580" marT="34290" marB="34290"/>
                </a:tc>
                <a:tc>
                  <a:txBody>
                    <a:bodyPr/>
                    <a:lstStyle/>
                    <a:p>
                      <a:r>
                        <a:rPr lang="en-US" sz="1400" dirty="0"/>
                        <a:t>$578,431</a:t>
                      </a:r>
                    </a:p>
                  </a:txBody>
                  <a:tcPr marL="68580" marR="68580" marT="34290" marB="34290"/>
                </a:tc>
                <a:tc>
                  <a:txBody>
                    <a:bodyPr/>
                    <a:lstStyle/>
                    <a:p>
                      <a:r>
                        <a:rPr lang="en-US" sz="1400" dirty="0"/>
                        <a:t>+189%</a:t>
                      </a:r>
                    </a:p>
                  </a:txBody>
                  <a:tcPr marL="68580" marR="68580" marT="34290" marB="34290"/>
                </a:tc>
                <a:extLst>
                  <a:ext uri="{0D108BD9-81ED-4DB2-BD59-A6C34878D82A}">
                    <a16:rowId xmlns:a16="http://schemas.microsoft.com/office/drawing/2014/main" val="1328746618"/>
                  </a:ext>
                </a:extLst>
              </a:tr>
            </a:tbl>
          </a:graphicData>
        </a:graphic>
      </p:graphicFrame>
      <p:sp>
        <p:nvSpPr>
          <p:cNvPr id="5" name="Title 6">
            <a:extLst>
              <a:ext uri="{FF2B5EF4-FFF2-40B4-BE49-F238E27FC236}">
                <a16:creationId xmlns:a16="http://schemas.microsoft.com/office/drawing/2014/main" id="{58233541-5055-46D7-AB18-4D33FC8B073A}"/>
              </a:ext>
            </a:extLst>
          </p:cNvPr>
          <p:cNvSpPr txBox="1">
            <a:spLocks/>
          </p:cNvSpPr>
          <p:nvPr/>
        </p:nvSpPr>
        <p:spPr>
          <a:xfrm>
            <a:off x="209153" y="205336"/>
            <a:ext cx="6588137" cy="457200"/>
          </a:xfrm>
          <a:prstGeom prst="rect">
            <a:avLst/>
          </a:prstGeom>
        </p:spPr>
        <p:txBody>
          <a:bodyPr/>
          <a:lstStyle>
            <a:lvl1pPr algn="l" rtl="0" eaLnBrk="1" fontAlgn="base" hangingPunct="1">
              <a:spcBef>
                <a:spcPct val="0"/>
              </a:spcBef>
              <a:spcAft>
                <a:spcPct val="0"/>
              </a:spcAft>
              <a:defRPr sz="2933" b="1" baseline="0">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5pPr>
            <a:lvl6pPr marL="457189"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6pPr>
            <a:lvl7pPr marL="914377"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7pPr>
            <a:lvl8pPr marL="1371566"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8pPr>
            <a:lvl9pPr marL="1828754"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9pPr>
          </a:lstStyle>
          <a:p>
            <a:r>
              <a:rPr lang="en-US" sz="3600" kern="0" dirty="0">
                <a:solidFill>
                  <a:srgbClr val="BA0000"/>
                </a:solidFill>
                <a:latin typeface="Arial Black" panose="020B0A04020102020204" pitchFamily="34" charset="0"/>
              </a:rPr>
              <a:t>7702 Changes</a:t>
            </a:r>
          </a:p>
        </p:txBody>
      </p:sp>
      <p:sp>
        <p:nvSpPr>
          <p:cNvPr id="6" name="TextBox 5">
            <a:extLst>
              <a:ext uri="{FF2B5EF4-FFF2-40B4-BE49-F238E27FC236}">
                <a16:creationId xmlns:a16="http://schemas.microsoft.com/office/drawing/2014/main" id="{5A6AA2DC-99C2-4E72-9C9B-AA2001B5EB42}"/>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87567170"/>
      </p:ext>
    </p:extLst>
  </p:cSld>
  <p:clrMapOvr>
    <a:masterClrMapping/>
  </p:clrMapOvr>
  <p:transition spd="med">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C87ACE-D6BD-44AF-BC65-B5ABDA8D119C}"/>
              </a:ext>
            </a:extLst>
          </p:cNvPr>
          <p:cNvSpPr>
            <a:spLocks noGrp="1"/>
          </p:cNvSpPr>
          <p:nvPr>
            <p:ph type="title"/>
          </p:nvPr>
        </p:nvSpPr>
        <p:spPr>
          <a:xfrm>
            <a:off x="301516" y="0"/>
            <a:ext cx="8620811" cy="457200"/>
          </a:xfrm>
        </p:spPr>
        <p:txBody>
          <a:bodyPr/>
          <a:lstStyle/>
          <a:p>
            <a:r>
              <a:rPr lang="en-US" sz="3200" dirty="0">
                <a:solidFill>
                  <a:srgbClr val="BA0000"/>
                </a:solidFill>
              </a:rPr>
              <a:t>Sample IUL product benchmarking – Income Solves with 20K premium </a:t>
            </a:r>
            <a:r>
              <a:rPr lang="en-US" sz="3200" dirty="0"/>
              <a:t>f</a:t>
            </a:r>
            <a:r>
              <a:rPr lang="en-US" dirty="0"/>
              <a:t>or </a:t>
            </a:r>
            <a:r>
              <a:rPr lang="en-US" sz="3200" dirty="0">
                <a:solidFill>
                  <a:srgbClr val="BA0000"/>
                </a:solidFill>
              </a:rPr>
              <a:t>30 years</a:t>
            </a:r>
          </a:p>
        </p:txBody>
      </p:sp>
      <p:sp>
        <p:nvSpPr>
          <p:cNvPr id="8" name="Content Placeholder 2">
            <a:extLst>
              <a:ext uri="{FF2B5EF4-FFF2-40B4-BE49-F238E27FC236}">
                <a16:creationId xmlns:a16="http://schemas.microsoft.com/office/drawing/2014/main" id="{9550A4EF-7B0D-4CA2-B2D9-1112961B53EC}"/>
              </a:ext>
            </a:extLst>
          </p:cNvPr>
          <p:cNvSpPr txBox="1">
            <a:spLocks/>
          </p:cNvSpPr>
          <p:nvPr/>
        </p:nvSpPr>
        <p:spPr bwMode="auto">
          <a:xfrm>
            <a:off x="0" y="1818766"/>
            <a:ext cx="2141621" cy="380812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Times" pitchFamily="127"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27"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27"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27"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27"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09"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09"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09"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09" charset="0"/>
              <a:buChar char="•"/>
              <a:defRPr sz="2000">
                <a:solidFill>
                  <a:schemeClr val="tx1"/>
                </a:solidFill>
                <a:latin typeface="+mn-lt"/>
                <a:ea typeface="+mn-ea"/>
                <a:cs typeface="+mn-cs"/>
              </a:defRPr>
            </a:lvl9pPr>
          </a:lstStyle>
          <a:p>
            <a:pPr>
              <a:spcAft>
                <a:spcPts val="600"/>
              </a:spcAft>
            </a:pPr>
            <a:r>
              <a:rPr lang="en-US" sz="1600" kern="0" dirty="0">
                <a:solidFill>
                  <a:schemeClr val="tx1">
                    <a:lumMod val="75000"/>
                  </a:schemeClr>
                </a:solidFill>
              </a:rPr>
              <a:t>AG49A was effective on Dec 14</a:t>
            </a:r>
            <a:r>
              <a:rPr lang="en-US" sz="1600" kern="0" baseline="30000" dirty="0">
                <a:solidFill>
                  <a:schemeClr val="tx1">
                    <a:lumMod val="75000"/>
                  </a:schemeClr>
                </a:solidFill>
              </a:rPr>
              <a:t>th</a:t>
            </a:r>
            <a:r>
              <a:rPr lang="en-US" sz="1600" kern="0" dirty="0">
                <a:solidFill>
                  <a:schemeClr val="tx1">
                    <a:lumMod val="75000"/>
                  </a:schemeClr>
                </a:solidFill>
              </a:rPr>
              <a:t> </a:t>
            </a:r>
          </a:p>
          <a:p>
            <a:pPr>
              <a:spcAft>
                <a:spcPts val="600"/>
              </a:spcAft>
            </a:pPr>
            <a:r>
              <a:rPr lang="en-US" sz="1600" kern="0" dirty="0">
                <a:solidFill>
                  <a:schemeClr val="tx1">
                    <a:lumMod val="75000"/>
                  </a:schemeClr>
                </a:solidFill>
              </a:rPr>
              <a:t>What happens if some carriers adopt 7702 faster?</a:t>
            </a:r>
          </a:p>
          <a:p>
            <a:pPr>
              <a:spcAft>
                <a:spcPts val="600"/>
              </a:spcAft>
            </a:pPr>
            <a:r>
              <a:rPr lang="en-US" sz="1600" kern="0" dirty="0">
                <a:solidFill>
                  <a:schemeClr val="tx1">
                    <a:lumMod val="75000"/>
                  </a:schemeClr>
                </a:solidFill>
              </a:rPr>
              <a:t>Will this impact both accumulation and protection products?</a:t>
            </a:r>
          </a:p>
        </p:txBody>
      </p:sp>
      <p:sp>
        <p:nvSpPr>
          <p:cNvPr id="5" name="TextBox 4">
            <a:extLst>
              <a:ext uri="{FF2B5EF4-FFF2-40B4-BE49-F238E27FC236}">
                <a16:creationId xmlns:a16="http://schemas.microsoft.com/office/drawing/2014/main" id="{9FF59979-7781-480D-B55D-CAF1A2242FE1}"/>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E49698A5-DC7C-48C9-9AE8-E5B05AD0D72B}"/>
              </a:ext>
            </a:extLst>
          </p:cNvPr>
          <p:cNvPicPr>
            <a:picLocks noChangeAspect="1"/>
          </p:cNvPicPr>
          <p:nvPr/>
        </p:nvPicPr>
        <p:blipFill>
          <a:blip r:embed="rId3"/>
          <a:stretch>
            <a:fillRect/>
          </a:stretch>
        </p:blipFill>
        <p:spPr>
          <a:xfrm>
            <a:off x="2330116" y="1105025"/>
            <a:ext cx="6489031" cy="4866774"/>
          </a:xfrm>
          <a:prstGeom prst="rect">
            <a:avLst/>
          </a:prstGeom>
        </p:spPr>
      </p:pic>
    </p:spTree>
    <p:extLst>
      <p:ext uri="{BB962C8B-B14F-4D97-AF65-F5344CB8AC3E}">
        <p14:creationId xmlns:p14="http://schemas.microsoft.com/office/powerpoint/2010/main" val="515639"/>
      </p:ext>
    </p:extLst>
  </p:cSld>
  <p:clrMapOvr>
    <a:masterClrMapping/>
  </p:clrMapOvr>
  <p:transition spd="med">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47E6-E025-4AB9-9CE0-067AAAEA3F49}"/>
              </a:ext>
            </a:extLst>
          </p:cNvPr>
          <p:cNvSpPr>
            <a:spLocks noGrp="1"/>
          </p:cNvSpPr>
          <p:nvPr>
            <p:ph type="title"/>
          </p:nvPr>
        </p:nvSpPr>
        <p:spPr>
          <a:xfrm>
            <a:off x="0" y="76201"/>
            <a:ext cx="9144000" cy="1025901"/>
          </a:xfrm>
        </p:spPr>
        <p:txBody>
          <a:bodyPr/>
          <a:lstStyle/>
          <a:p>
            <a:r>
              <a:rPr lang="en-US" sz="3600" dirty="0">
                <a:solidFill>
                  <a:srgbClr val="BA0000"/>
                </a:solidFill>
              </a:rPr>
              <a:t>Technical Aspects of 7702 Changes</a:t>
            </a:r>
            <a:br>
              <a:rPr lang="en-US" sz="3600" dirty="0">
                <a:solidFill>
                  <a:srgbClr val="BA0000"/>
                </a:solidFill>
              </a:rPr>
            </a:br>
            <a:r>
              <a:rPr lang="en-US" sz="3600" dirty="0">
                <a:solidFill>
                  <a:srgbClr val="BA0000"/>
                </a:solidFill>
              </a:rPr>
              <a:t>        </a:t>
            </a:r>
            <a:r>
              <a:rPr lang="en-US" sz="2000" dirty="0">
                <a:solidFill>
                  <a:srgbClr val="BA0000"/>
                </a:solidFill>
              </a:rPr>
              <a:t>Types of Questions Carriers are Considering</a:t>
            </a:r>
            <a:endParaRPr lang="en-US" sz="3600" dirty="0">
              <a:solidFill>
                <a:srgbClr val="BA0000"/>
              </a:solidFill>
            </a:endParaRPr>
          </a:p>
        </p:txBody>
      </p:sp>
      <p:sp>
        <p:nvSpPr>
          <p:cNvPr id="4" name="Slide Number Placeholder 3">
            <a:extLst>
              <a:ext uri="{FF2B5EF4-FFF2-40B4-BE49-F238E27FC236}">
                <a16:creationId xmlns:a16="http://schemas.microsoft.com/office/drawing/2014/main" id="{B1C69E51-2064-460C-B6A4-63DE76961ACB}"/>
              </a:ext>
            </a:extLst>
          </p:cNvPr>
          <p:cNvSpPr>
            <a:spLocks noGrp="1"/>
          </p:cNvSpPr>
          <p:nvPr>
            <p:ph type="sldNum" sz="quarter" idx="12"/>
          </p:nvPr>
        </p:nvSpPr>
        <p:spPr/>
        <p:txBody>
          <a:bodyPr/>
          <a:lstStyle/>
          <a:p>
            <a:endParaRPr lang="en-US" dirty="0"/>
          </a:p>
        </p:txBody>
      </p:sp>
      <p:sp>
        <p:nvSpPr>
          <p:cNvPr id="8" name="Content Placeholder 2">
            <a:extLst>
              <a:ext uri="{FF2B5EF4-FFF2-40B4-BE49-F238E27FC236}">
                <a16:creationId xmlns:a16="http://schemas.microsoft.com/office/drawing/2014/main" id="{0D68EE2B-EB22-4DF1-82F8-DCC7DA5C967C}"/>
              </a:ext>
            </a:extLst>
          </p:cNvPr>
          <p:cNvSpPr>
            <a:spLocks noGrp="1"/>
          </p:cNvSpPr>
          <p:nvPr>
            <p:ph idx="1"/>
          </p:nvPr>
        </p:nvSpPr>
        <p:spPr>
          <a:xfrm>
            <a:off x="164308" y="1441016"/>
            <a:ext cx="8674894" cy="3591878"/>
          </a:xfrm>
        </p:spPr>
        <p:txBody>
          <a:bodyPr/>
          <a:lstStyle/>
          <a:p>
            <a:pPr lvl="1">
              <a:spcAft>
                <a:spcPts val="600"/>
              </a:spcAft>
              <a:buFont typeface="Arial" panose="020B0604020202020204" pitchFamily="34" charset="0"/>
              <a:buChar char="•"/>
            </a:pPr>
            <a:r>
              <a:rPr lang="en-US" sz="2000" dirty="0">
                <a:solidFill>
                  <a:schemeClr val="tx1">
                    <a:lumMod val="75000"/>
                  </a:schemeClr>
                </a:solidFill>
              </a:rPr>
              <a:t>If I do a face increase to an older policy, will it recalculate on the new interest rates, buying more premium paying capacity? </a:t>
            </a:r>
            <a:endParaRPr lang="en-US" sz="2000" dirty="0">
              <a:solidFill>
                <a:srgbClr val="FF0000"/>
              </a:solidFill>
            </a:endParaRPr>
          </a:p>
          <a:p>
            <a:pPr lvl="1">
              <a:spcAft>
                <a:spcPts val="600"/>
              </a:spcAft>
              <a:buFont typeface="Arial" panose="020B0604020202020204" pitchFamily="34" charset="0"/>
              <a:buChar char="•"/>
            </a:pPr>
            <a:r>
              <a:rPr lang="en-US" sz="2000" dirty="0">
                <a:solidFill>
                  <a:schemeClr val="tx1">
                    <a:lumMod val="75000"/>
                  </a:schemeClr>
                </a:solidFill>
              </a:rPr>
              <a:t>Once we do get system changes in, will we retroactively change the 2021 issues to the new basis? Will the company be reducing face amount on in-force 2021 issued business after the admin systems are updated? </a:t>
            </a:r>
          </a:p>
          <a:p>
            <a:pPr lvl="1">
              <a:spcAft>
                <a:spcPts val="600"/>
              </a:spcAft>
              <a:buFont typeface="Arial" panose="020B0604020202020204" pitchFamily="34" charset="0"/>
              <a:buChar char="•"/>
            </a:pPr>
            <a:r>
              <a:rPr lang="en-US" sz="2000" dirty="0">
                <a:solidFill>
                  <a:schemeClr val="tx1">
                    <a:lumMod val="75000"/>
                  </a:schemeClr>
                </a:solidFill>
              </a:rPr>
              <a:t>Impact on Whole Life Insurance</a:t>
            </a:r>
          </a:p>
          <a:p>
            <a:pPr lvl="1">
              <a:spcAft>
                <a:spcPts val="600"/>
              </a:spcAft>
              <a:buFont typeface="Arial" panose="020B0604020202020204" pitchFamily="34" charset="0"/>
              <a:buChar char="•"/>
            </a:pPr>
            <a:r>
              <a:rPr lang="en-US" sz="2000" dirty="0">
                <a:solidFill>
                  <a:schemeClr val="tx1">
                    <a:lumMod val="75000"/>
                  </a:schemeClr>
                </a:solidFill>
              </a:rPr>
              <a:t>Internal Replacements</a:t>
            </a:r>
          </a:p>
          <a:p>
            <a:pPr lvl="1">
              <a:spcAft>
                <a:spcPts val="600"/>
              </a:spcAft>
              <a:buFont typeface="Arial" panose="020B0604020202020204" pitchFamily="34" charset="0"/>
              <a:buChar char="•"/>
            </a:pPr>
            <a:r>
              <a:rPr lang="en-US" sz="2000" dirty="0">
                <a:solidFill>
                  <a:schemeClr val="tx1">
                    <a:lumMod val="75000"/>
                  </a:schemeClr>
                </a:solidFill>
              </a:rPr>
              <a:t>Compensation</a:t>
            </a:r>
            <a:endParaRPr lang="en-US" sz="2000" dirty="0">
              <a:solidFill>
                <a:srgbClr val="FF0000"/>
              </a:solidFill>
            </a:endParaRPr>
          </a:p>
        </p:txBody>
      </p:sp>
      <p:sp>
        <p:nvSpPr>
          <p:cNvPr id="5" name="TextBox 4">
            <a:extLst>
              <a:ext uri="{FF2B5EF4-FFF2-40B4-BE49-F238E27FC236}">
                <a16:creationId xmlns:a16="http://schemas.microsoft.com/office/drawing/2014/main" id="{082B9E91-6DB5-4DB6-8542-E78AE68065B6}"/>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03789544"/>
      </p:ext>
    </p:extLst>
  </p:cSld>
  <p:clrMapOvr>
    <a:masterClrMapping/>
  </p:clrMapOvr>
  <p:transition spd="med">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32710-1C82-4190-8A2C-430AB385C0C8}"/>
              </a:ext>
            </a:extLst>
          </p:cNvPr>
          <p:cNvSpPr>
            <a:spLocks noGrp="1"/>
          </p:cNvSpPr>
          <p:nvPr>
            <p:ph idx="1"/>
          </p:nvPr>
        </p:nvSpPr>
        <p:spPr>
          <a:xfrm>
            <a:off x="234553" y="1209674"/>
            <a:ext cx="8674894" cy="4438651"/>
          </a:xfrm>
        </p:spPr>
        <p:txBody>
          <a:bodyPr/>
          <a:lstStyle/>
          <a:p>
            <a:pPr marL="0" indent="0">
              <a:buNone/>
            </a:pPr>
            <a:r>
              <a:rPr lang="en-US" sz="4000" b="1" dirty="0"/>
              <a:t>     </a:t>
            </a:r>
            <a:r>
              <a:rPr lang="en-US" sz="4000" b="1" dirty="0">
                <a:solidFill>
                  <a:schemeClr val="tx1">
                    <a:lumMod val="50000"/>
                  </a:schemeClr>
                </a:solidFill>
              </a:rPr>
              <a:t>Impact of 7702 on life insurance  			funding strategies/selling 								opportunities</a:t>
            </a:r>
          </a:p>
          <a:p>
            <a:endParaRPr lang="en-US" dirty="0"/>
          </a:p>
        </p:txBody>
      </p:sp>
      <p:sp>
        <p:nvSpPr>
          <p:cNvPr id="4" name="TextBox 3">
            <a:extLst>
              <a:ext uri="{FF2B5EF4-FFF2-40B4-BE49-F238E27FC236}">
                <a16:creationId xmlns:a16="http://schemas.microsoft.com/office/drawing/2014/main" id="{1E956686-78F3-4C24-82BC-8E82F2EFEB18}"/>
              </a:ext>
            </a:extLst>
          </p:cNvPr>
          <p:cNvSpPr txBox="1"/>
          <p:nvPr/>
        </p:nvSpPr>
        <p:spPr>
          <a:xfrm>
            <a:off x="3921979" y="6335486"/>
            <a:ext cx="1869221" cy="467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55449576"/>
      </p:ext>
    </p:extLst>
  </p:cSld>
  <p:clrMapOvr>
    <a:masterClrMapping/>
  </p:clrMapOvr>
  <p:transition spd="med">
    <p:strips dir="ru"/>
  </p:transition>
</p:sld>
</file>

<file path=ppt/theme/theme1.xml><?xml version="1.0" encoding="utf-8"?>
<a:theme xmlns:a="http://schemas.openxmlformats.org/drawingml/2006/main" name="Ameritas_RedBar_PPT_Theme_8-5-2013">
  <a:themeElements>
    <a:clrScheme name="White Background Theme">
      <a:dk1>
        <a:srgbClr val="727C84"/>
      </a:dk1>
      <a:lt1>
        <a:srgbClr val="FFFFFF"/>
      </a:lt1>
      <a:dk2>
        <a:srgbClr val="DD5D17"/>
      </a:dk2>
      <a:lt2>
        <a:srgbClr val="C81521"/>
      </a:lt2>
      <a:accent1>
        <a:srgbClr val="A6B91B"/>
      </a:accent1>
      <a:accent2>
        <a:srgbClr val="35A2DF"/>
      </a:accent2>
      <a:accent3>
        <a:srgbClr val="226192"/>
      </a:accent3>
      <a:accent4>
        <a:srgbClr val="6CC24A"/>
      </a:accent4>
      <a:accent5>
        <a:srgbClr val="AF1685"/>
      </a:accent5>
      <a:accent6>
        <a:srgbClr val="7566A0"/>
      </a:accent6>
      <a:hlink>
        <a:srgbClr val="FFFFFF"/>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826F5C91D2384A892D3BABCC5C1EC8" ma:contentTypeVersion="12" ma:contentTypeDescription="Create a new document." ma:contentTypeScope="" ma:versionID="5af074b142f419934140769cc7396db7">
  <xsd:schema xmlns:xsd="http://www.w3.org/2001/XMLSchema" xmlns:xs="http://www.w3.org/2001/XMLSchema" xmlns:p="http://schemas.microsoft.com/office/2006/metadata/properties" xmlns:ns2="13b0e6ce-e2b4-4783-bf92-5ad5e4159dac" xmlns:ns3="b0b8517c-993d-4bc0-960e-31ea18fa1f8d" targetNamespace="http://schemas.microsoft.com/office/2006/metadata/properties" ma:root="true" ma:fieldsID="6c2be6e33072507d6711864af90530f6" ns2:_="" ns3:_="">
    <xsd:import namespace="13b0e6ce-e2b4-4783-bf92-5ad5e4159dac"/>
    <xsd:import namespace="b0b8517c-993d-4bc0-960e-31ea18fa1f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0e6ce-e2b4-4783-bf92-5ad5e4159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b8517c-993d-4bc0-960e-31ea18fa1f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CA289A-E1AA-4FF9-9102-DDFF9AB8E432}">
  <ds:schemaRefs>
    <ds:schemaRef ds:uri="http://schemas.microsoft.com/sharepoint/v3/contenttype/forms"/>
  </ds:schemaRefs>
</ds:datastoreItem>
</file>

<file path=customXml/itemProps2.xml><?xml version="1.0" encoding="utf-8"?>
<ds:datastoreItem xmlns:ds="http://schemas.openxmlformats.org/officeDocument/2006/customXml" ds:itemID="{2900A660-C988-4184-8448-76B45B59B9BC}">
  <ds:schemaRefs>
    <ds:schemaRef ds:uri="http://schemas.microsoft.com/office/2006/documentManagement/types"/>
    <ds:schemaRef ds:uri="b10b621e-255a-455f-95a5-6004ba81b5d7"/>
    <ds:schemaRef ds:uri="9169ffb3-778e-47af-b00a-2bb1b0efee7d"/>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A7F07CB-0217-4FD9-BF9C-C427FD82C51C}"/>
</file>

<file path=docProps/app.xml><?xml version="1.0" encoding="utf-8"?>
<Properties xmlns="http://schemas.openxmlformats.org/officeDocument/2006/extended-properties" xmlns:vt="http://schemas.openxmlformats.org/officeDocument/2006/docPropsVTypes">
  <Template>Office Theme</Template>
  <TotalTime>194</TotalTime>
  <Words>1287</Words>
  <Application>Microsoft Office PowerPoint</Application>
  <PresentationFormat>On-screen Show (4:3)</PresentationFormat>
  <Paragraphs>87</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Times</vt:lpstr>
      <vt:lpstr>Wingdings</vt:lpstr>
      <vt:lpstr>Ameritas_RedBar_PPT_Theme_8-5-2013</vt:lpstr>
      <vt:lpstr>PowerPoint Presentation</vt:lpstr>
      <vt:lpstr>Disclosures</vt:lpstr>
      <vt:lpstr>PowerPoint Presentation</vt:lpstr>
      <vt:lpstr>Welcome</vt:lpstr>
      <vt:lpstr>              7702          </vt:lpstr>
      <vt:lpstr>PowerPoint Presentation</vt:lpstr>
      <vt:lpstr>Sample IUL product benchmarking – Income Solves with 20K premium for 30 years</vt:lpstr>
      <vt:lpstr>Technical Aspects of 7702 Changes         Types of Questions Carriers are Considering</vt:lpstr>
      <vt:lpstr>PowerPoint Presentation</vt:lpstr>
      <vt:lpstr>Business and Transfer Tax Planning – Split-Dollar Life Insurance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Markets Introduction</dc:title>
  <dc:creator>Beth Goldsmith</dc:creator>
  <cp:lastModifiedBy>Kelly Halverson</cp:lastModifiedBy>
  <cp:revision>20</cp:revision>
  <cp:lastPrinted>2020-03-17T18:12:00Z</cp:lastPrinted>
  <dcterms:created xsi:type="dcterms:W3CDTF">2020-03-11T20:26:29Z</dcterms:created>
  <dcterms:modified xsi:type="dcterms:W3CDTF">2021-02-12T22:46:21Z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0x01010050826F5C91D2384A892D3BABCC5C1EC8</vt:lpwstr>
  </property>
</Properties>
</file>